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7" r:id="rId2"/>
    <p:sldId id="258" r:id="rId3"/>
    <p:sldId id="262" r:id="rId4"/>
    <p:sldId id="259" r:id="rId5"/>
    <p:sldId id="260" r:id="rId6"/>
    <p:sldId id="267" r:id="rId7"/>
    <p:sldId id="263" r:id="rId8"/>
    <p:sldId id="264" r:id="rId9"/>
    <p:sldId id="265" r:id="rId10"/>
    <p:sldId id="274" r:id="rId11"/>
    <p:sldId id="266" r:id="rId12"/>
    <p:sldId id="268" r:id="rId13"/>
    <p:sldId id="273" r:id="rId14"/>
    <p:sldId id="271" r:id="rId15"/>
    <p:sldId id="272" r:id="rId16"/>
    <p:sldId id="269" r:id="rId17"/>
    <p:sldId id="275" r:id="rId18"/>
    <p:sldId id="277" r:id="rId19"/>
    <p:sldId id="278" r:id="rId20"/>
    <p:sldId id="270" r:id="rId21"/>
    <p:sldId id="276" r:id="rId22"/>
    <p:sldId id="279"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05" autoAdjust="0"/>
    <p:restoredTop sz="94660"/>
  </p:normalViewPr>
  <p:slideViewPr>
    <p:cSldViewPr snapToGrid="0">
      <p:cViewPr varScale="1">
        <p:scale>
          <a:sx n="79" d="100"/>
          <a:sy n="79" d="100"/>
        </p:scale>
        <p:origin x="5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8C09AF-45F1-4C62-A5EB-F5FDBCF04400}" type="datetimeFigureOut">
              <a:rPr lang="en-US" smtClean="0"/>
              <a:t>9/15/2015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3FF2DC-FF7B-4C22-A552-3AAC160D42F8}" type="slidenum">
              <a:rPr lang="en-US" smtClean="0"/>
              <a:t>‹#›</a:t>
            </a:fld>
            <a:endParaRPr lang="en-US"/>
          </a:p>
        </p:txBody>
      </p:sp>
    </p:spTree>
    <p:extLst>
      <p:ext uri="{BB962C8B-B14F-4D97-AF65-F5344CB8AC3E}">
        <p14:creationId xmlns:p14="http://schemas.microsoft.com/office/powerpoint/2010/main" val="13764574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117A7-F997-4AEB-9173-130E6BF4D26C}"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12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221653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30290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117A7-F997-4AEB-9173-130E6BF4D26C}"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9808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4013278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117A7-F997-4AEB-9173-130E6BF4D26C}"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40613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61963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186015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123096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8255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30123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421669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294684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89881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172066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300379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B6A04-9EA1-4D62-AB0D-5DCDF7B73285}" type="datetimeFigureOut">
              <a:rPr lang="en-US" smtClean="0"/>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4117A7-F997-4AEB-9173-130E6BF4D26C}" type="slidenum">
              <a:rPr lang="en-US" smtClean="0"/>
              <a:t>‹#›</a:t>
            </a:fld>
            <a:endParaRPr lang="en-US" dirty="0"/>
          </a:p>
        </p:txBody>
      </p:sp>
    </p:spTree>
    <p:extLst>
      <p:ext uri="{BB962C8B-B14F-4D97-AF65-F5344CB8AC3E}">
        <p14:creationId xmlns:p14="http://schemas.microsoft.com/office/powerpoint/2010/main" val="429275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86B6A04-9EA1-4D62-AB0D-5DCDF7B73285}" type="datetimeFigureOut">
              <a:rPr lang="en-US" smtClean="0"/>
              <a:t>9/15/2015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04117A7-F997-4AEB-9173-130E6BF4D26C}" type="slidenum">
              <a:rPr lang="en-US" smtClean="0"/>
              <a:t>‹#›</a:t>
            </a:fld>
            <a:endParaRPr lang="en-US" dirty="0"/>
          </a:p>
        </p:txBody>
      </p:sp>
    </p:spTree>
    <p:extLst>
      <p:ext uri="{BB962C8B-B14F-4D97-AF65-F5344CB8AC3E}">
        <p14:creationId xmlns:p14="http://schemas.microsoft.com/office/powerpoint/2010/main" val="21201338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9BZEy6dSY6Q" TargetMode="Externa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hyperlink" Target="https://www.youtube.com/watch?v=y9wLhRrj5U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www.youtube.com/watch?v=MreLM0KEO28"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file:///E:\crs\fimbriae.wa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4HXKTLlEUFw"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history-of-the-microscope.org/history-of-the-microscope-who-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D5Gu_9hEus"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Wk0cNAnC0c"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Horace"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en.wikipedia.org/wiki/Epistles_(Hora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505" y="1111826"/>
            <a:ext cx="8001000" cy="2971801"/>
          </a:xfrm>
        </p:spPr>
        <p:txBody>
          <a:bodyPr/>
          <a:lstStyle/>
          <a:p>
            <a:r>
              <a:rPr lang="en-US" b="1" dirty="0" smtClean="0">
                <a:solidFill>
                  <a:schemeClr val="bg1"/>
                </a:solidFill>
              </a:rPr>
              <a:t/>
            </a:r>
            <a:br>
              <a:rPr lang="en-US" b="1" dirty="0" smtClean="0">
                <a:solidFill>
                  <a:schemeClr val="bg1"/>
                </a:solidFill>
              </a:rPr>
            </a:br>
            <a:r>
              <a:rPr lang="en-US" b="1" u="sng" dirty="0" smtClean="0">
                <a:solidFill>
                  <a:schemeClr val="bg1"/>
                </a:solidFill>
              </a:rPr>
              <a:t>Welcome to The World of Bacteria!</a:t>
            </a:r>
            <a:endParaRPr lang="en-US" b="1" u="sng" dirty="0">
              <a:solidFill>
                <a:schemeClr val="bg1"/>
              </a:solidFill>
            </a:endParaRPr>
          </a:p>
        </p:txBody>
      </p:sp>
      <p:sp>
        <p:nvSpPr>
          <p:cNvPr id="3" name="Subtitle 2"/>
          <p:cNvSpPr>
            <a:spLocks noGrp="1"/>
          </p:cNvSpPr>
          <p:nvPr>
            <p:ph type="subTitle" idx="1"/>
          </p:nvPr>
        </p:nvSpPr>
        <p:spPr>
          <a:xfrm>
            <a:off x="360505" y="4404976"/>
            <a:ext cx="6400800" cy="2868660"/>
          </a:xfrm>
        </p:spPr>
        <p:txBody>
          <a:bodyPr>
            <a:normAutofit/>
          </a:bodyPr>
          <a:lstStyle/>
          <a:p>
            <a:r>
              <a:rPr lang="en-US" sz="3600" b="1" dirty="0" smtClean="0">
                <a:solidFill>
                  <a:schemeClr val="bg1"/>
                </a:solidFill>
              </a:rPr>
              <a:t>Ms. Early</a:t>
            </a:r>
          </a:p>
          <a:p>
            <a:r>
              <a:rPr lang="en-US" sz="3600" b="1" dirty="0" smtClean="0">
                <a:solidFill>
                  <a:schemeClr val="bg1"/>
                </a:solidFill>
              </a:rPr>
              <a:t>Rm 113</a:t>
            </a:r>
          </a:p>
          <a:p>
            <a:r>
              <a:rPr lang="en-US" sz="3600" b="1" dirty="0" smtClean="0">
                <a:solidFill>
                  <a:schemeClr val="bg1"/>
                </a:solidFill>
              </a:rPr>
              <a:t>Covenant Academy ’15</a:t>
            </a:r>
          </a:p>
          <a:p>
            <a:endParaRPr lang="en-US" b="1" dirty="0" smtClean="0">
              <a:solidFill>
                <a:schemeClr val="bg1"/>
              </a:solidFill>
            </a:endParaRPr>
          </a:p>
        </p:txBody>
      </p:sp>
      <p:pic>
        <p:nvPicPr>
          <p:cNvPr id="1026" name="Picture 2" descr="https://shrubsolebiology.files.wordpress.com/2013/06/1bi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59" y="112566"/>
            <a:ext cx="11848814" cy="2443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509" y="3366655"/>
            <a:ext cx="5985164" cy="3345872"/>
          </a:xfrm>
          <a:prstGeom prst="rect">
            <a:avLst/>
          </a:prstGeom>
        </p:spPr>
      </p:pic>
    </p:spTree>
    <p:extLst>
      <p:ext uri="{BB962C8B-B14F-4D97-AF65-F5344CB8AC3E}">
        <p14:creationId xmlns:p14="http://schemas.microsoft.com/office/powerpoint/2010/main" val="790368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3286"/>
            <a:ext cx="12604173" cy="1507067"/>
          </a:xfrm>
        </p:spPr>
        <p:txBody>
          <a:bodyPr>
            <a:normAutofit/>
          </a:bodyPr>
          <a:lstStyle/>
          <a:p>
            <a:r>
              <a:rPr lang="en-US" sz="4000" b="1" dirty="0" smtClean="0">
                <a:solidFill>
                  <a:schemeClr val="bg1"/>
                </a:solidFill>
              </a:rPr>
              <a:t>Name the Scientist who Discovered Bacteria</a:t>
            </a:r>
            <a:endParaRPr lang="en-US" sz="4000" b="1" dirty="0">
              <a:solidFill>
                <a:schemeClr val="bg1"/>
              </a:solidFill>
            </a:endParaRPr>
          </a:p>
        </p:txBody>
      </p:sp>
    </p:spTree>
    <p:extLst>
      <p:ext uri="{BB962C8B-B14F-4D97-AF65-F5344CB8AC3E}">
        <p14:creationId xmlns:p14="http://schemas.microsoft.com/office/powerpoint/2010/main" val="2284924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27" y="-375613"/>
            <a:ext cx="11471564" cy="1507067"/>
          </a:xfrm>
        </p:spPr>
        <p:txBody>
          <a:bodyPr/>
          <a:lstStyle/>
          <a:p>
            <a:r>
              <a:rPr lang="en-US" b="1" dirty="0" smtClean="0">
                <a:solidFill>
                  <a:schemeClr val="bg1"/>
                </a:solidFill>
              </a:rPr>
              <a:t>Bacteria Classification- KinGdom Monera</a:t>
            </a:r>
            <a:endParaRPr lang="en-US" b="1" dirty="0">
              <a:solidFill>
                <a:schemeClr val="bg1"/>
              </a:solidFill>
            </a:endParaRPr>
          </a:p>
        </p:txBody>
      </p:sp>
      <p:sp>
        <p:nvSpPr>
          <p:cNvPr id="4" name="TextBox 3"/>
          <p:cNvSpPr txBox="1"/>
          <p:nvPr/>
        </p:nvSpPr>
        <p:spPr>
          <a:xfrm>
            <a:off x="249381" y="856357"/>
            <a:ext cx="12354791" cy="7171194"/>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chemeClr val="bg1"/>
                </a:solidFill>
              </a:rPr>
              <a:t>Amazing Facts About Microorganisms</a:t>
            </a:r>
          </a:p>
          <a:p>
            <a:endParaRPr lang="en-US" sz="2800" b="1" dirty="0" smtClean="0">
              <a:solidFill>
                <a:schemeClr val="bg1"/>
              </a:solidFill>
            </a:endParaRPr>
          </a:p>
          <a:p>
            <a:r>
              <a:rPr lang="en-US" sz="2800" b="1" dirty="0">
                <a:solidFill>
                  <a:schemeClr val="bg1"/>
                </a:solidFill>
              </a:rPr>
              <a:t>     </a:t>
            </a:r>
            <a:r>
              <a:rPr lang="en-US" sz="2800" b="1" dirty="0" smtClean="0">
                <a:solidFill>
                  <a:schemeClr val="bg1"/>
                </a:solidFill>
              </a:rPr>
              <a:t>- the combined </a:t>
            </a:r>
            <a:r>
              <a:rPr lang="en-US" sz="2800" b="1" dirty="0">
                <a:solidFill>
                  <a:schemeClr val="bg1"/>
                </a:solidFill>
              </a:rPr>
              <a:t>weight of all microscopic organisms far exceeds </a:t>
            </a:r>
            <a:r>
              <a:rPr lang="en-US" sz="2800" b="1" dirty="0" smtClean="0">
                <a:solidFill>
                  <a:schemeClr val="bg1"/>
                </a:solidFill>
              </a:rPr>
              <a:t>     </a:t>
            </a:r>
          </a:p>
          <a:p>
            <a:r>
              <a:rPr lang="en-US" sz="2800" b="1" dirty="0">
                <a:solidFill>
                  <a:schemeClr val="bg1"/>
                </a:solidFill>
              </a:rPr>
              <a:t> </a:t>
            </a:r>
            <a:r>
              <a:rPr lang="en-US" sz="2800" b="1" dirty="0" smtClean="0">
                <a:solidFill>
                  <a:schemeClr val="bg1"/>
                </a:solidFill>
              </a:rPr>
              <a:t>      the combined </a:t>
            </a:r>
            <a:r>
              <a:rPr lang="en-US" sz="2800" b="1" dirty="0">
                <a:solidFill>
                  <a:schemeClr val="bg1"/>
                </a:solidFill>
              </a:rPr>
              <a:t>weight of </a:t>
            </a:r>
            <a:r>
              <a:rPr lang="en-US" sz="2800" b="1" dirty="0" smtClean="0">
                <a:solidFill>
                  <a:schemeClr val="bg1"/>
                </a:solidFill>
              </a:rPr>
              <a:t>all </a:t>
            </a:r>
            <a:r>
              <a:rPr lang="en-US" sz="2800" b="1" dirty="0">
                <a:solidFill>
                  <a:schemeClr val="bg1"/>
                </a:solidFill>
              </a:rPr>
              <a:t>other living organisms on earth! </a:t>
            </a:r>
            <a:endParaRPr lang="en-US" sz="2800" b="1" dirty="0" smtClean="0">
              <a:solidFill>
                <a:schemeClr val="bg1"/>
              </a:solidFill>
            </a:endParaRPr>
          </a:p>
          <a:p>
            <a:endParaRPr lang="en-US" sz="2800" b="1" dirty="0" smtClean="0">
              <a:solidFill>
                <a:schemeClr val="bg1"/>
              </a:solidFill>
            </a:endParaRPr>
          </a:p>
          <a:p>
            <a:r>
              <a:rPr lang="en-US" sz="2800" b="1" dirty="0">
                <a:solidFill>
                  <a:schemeClr val="bg1"/>
                </a:solidFill>
              </a:rPr>
              <a:t> </a:t>
            </a:r>
            <a:r>
              <a:rPr lang="en-US" sz="2800" b="1" dirty="0" smtClean="0">
                <a:solidFill>
                  <a:schemeClr val="bg1"/>
                </a:solidFill>
              </a:rPr>
              <a:t>   -  the </a:t>
            </a:r>
            <a:r>
              <a:rPr lang="en-US" sz="2800" b="1" dirty="0">
                <a:solidFill>
                  <a:schemeClr val="bg1"/>
                </a:solidFill>
              </a:rPr>
              <a:t>number of organisms </a:t>
            </a:r>
            <a:r>
              <a:rPr lang="en-US" sz="2800" b="1" dirty="0" smtClean="0">
                <a:solidFill>
                  <a:schemeClr val="bg1"/>
                </a:solidFill>
              </a:rPr>
              <a:t>in this kingdom </a:t>
            </a:r>
            <a:r>
              <a:rPr lang="en-US" sz="2800" b="1" dirty="0">
                <a:solidFill>
                  <a:schemeClr val="bg1"/>
                </a:solidFill>
              </a:rPr>
              <a:t>that live in your body </a:t>
            </a:r>
            <a:endParaRPr lang="en-US" sz="2800" b="1" dirty="0" smtClean="0">
              <a:solidFill>
                <a:schemeClr val="bg1"/>
              </a:solidFill>
            </a:endParaRPr>
          </a:p>
          <a:p>
            <a:r>
              <a:rPr lang="en-US" sz="2800" b="1" dirty="0">
                <a:solidFill>
                  <a:schemeClr val="bg1"/>
                </a:solidFill>
              </a:rPr>
              <a:t> </a:t>
            </a:r>
            <a:r>
              <a:rPr lang="en-US" sz="2800" b="1" dirty="0" smtClean="0">
                <a:solidFill>
                  <a:schemeClr val="bg1"/>
                </a:solidFill>
              </a:rPr>
              <a:t>      exceeds </a:t>
            </a:r>
            <a:r>
              <a:rPr lang="en-US" sz="2800" b="1" dirty="0">
                <a:solidFill>
                  <a:schemeClr val="bg1"/>
                </a:solidFill>
              </a:rPr>
              <a:t>the number of cells </a:t>
            </a:r>
            <a:r>
              <a:rPr lang="en-US" sz="2800" b="1" dirty="0" smtClean="0">
                <a:solidFill>
                  <a:schemeClr val="bg1"/>
                </a:solidFill>
              </a:rPr>
              <a:t>that </a:t>
            </a:r>
            <a:r>
              <a:rPr lang="en-US" sz="2800" b="1" dirty="0">
                <a:solidFill>
                  <a:schemeClr val="bg1"/>
                </a:solidFill>
              </a:rPr>
              <a:t>make up your body! </a:t>
            </a:r>
            <a:endParaRPr lang="en-US" sz="2800" b="1" dirty="0" smtClean="0">
              <a:solidFill>
                <a:schemeClr val="bg1"/>
              </a:solidFill>
            </a:endParaRPr>
          </a:p>
          <a:p>
            <a:endParaRPr lang="en-US" sz="2800" i="1" dirty="0" smtClean="0"/>
          </a:p>
          <a:p>
            <a:r>
              <a:rPr lang="en-US" sz="2800" i="1" dirty="0"/>
              <a:t> </a:t>
            </a:r>
            <a:r>
              <a:rPr lang="en-US" sz="2800" i="1" dirty="0" smtClean="0"/>
              <a:t>   </a:t>
            </a:r>
            <a:r>
              <a:rPr lang="en-US" sz="2800" i="1" dirty="0" smtClean="0">
                <a:solidFill>
                  <a:schemeClr val="bg1"/>
                </a:solidFill>
              </a:rPr>
              <a:t>- </a:t>
            </a:r>
            <a:r>
              <a:rPr lang="en-US" sz="2800" i="1" dirty="0" smtClean="0"/>
              <a:t> </a:t>
            </a:r>
            <a:r>
              <a:rPr lang="en-US" sz="2800" b="1" dirty="0">
                <a:solidFill>
                  <a:schemeClr val="bg1"/>
                </a:solidFill>
              </a:rPr>
              <a:t>b</a:t>
            </a:r>
            <a:r>
              <a:rPr lang="en-US" sz="2800" b="1" dirty="0" smtClean="0">
                <a:solidFill>
                  <a:schemeClr val="bg1"/>
                </a:solidFill>
              </a:rPr>
              <a:t>acteria </a:t>
            </a:r>
            <a:r>
              <a:rPr lang="en-US" sz="2800" b="1" dirty="0">
                <a:solidFill>
                  <a:schemeClr val="bg1"/>
                </a:solidFill>
              </a:rPr>
              <a:t>represent the “simplest” form of life on earth!</a:t>
            </a:r>
            <a:endParaRPr lang="en-US" sz="2800" b="1" dirty="0" smtClean="0">
              <a:solidFill>
                <a:schemeClr val="bg1"/>
              </a:solidFill>
            </a:endParaRPr>
          </a:p>
          <a:p>
            <a:endParaRPr lang="en-US" sz="2800" b="1" dirty="0" smtClean="0">
              <a:solidFill>
                <a:schemeClr val="bg1"/>
              </a:solidFill>
            </a:endParaRPr>
          </a:p>
          <a:p>
            <a:pPr marL="285750" indent="-285750">
              <a:buFont typeface="Arial" panose="020B0604020202020204" pitchFamily="34" charset="0"/>
              <a:buChar char="•"/>
            </a:pPr>
            <a:r>
              <a:rPr lang="en-US" sz="2800" b="1" dirty="0" smtClean="0">
                <a:solidFill>
                  <a:schemeClr val="bg1"/>
                </a:solidFill>
              </a:rPr>
              <a:t>made up of Prokaryotic Cells</a:t>
            </a:r>
          </a:p>
          <a:p>
            <a:pPr marL="285750" indent="-285750">
              <a:buFont typeface="Arial" panose="020B0604020202020204" pitchFamily="34" charset="0"/>
              <a:buChar char="•"/>
            </a:pPr>
            <a:endParaRPr lang="en-US" sz="2800" b="1" dirty="0">
              <a:solidFill>
                <a:schemeClr val="bg1"/>
              </a:solidFill>
            </a:endParaRPr>
          </a:p>
          <a:p>
            <a:pPr marL="285750" indent="-285750">
              <a:buFont typeface="Arial" panose="020B0604020202020204" pitchFamily="34" charset="0"/>
              <a:buChar char="•"/>
            </a:pPr>
            <a:r>
              <a:rPr lang="en-US" sz="2800" b="1" dirty="0" smtClean="0">
                <a:solidFill>
                  <a:schemeClr val="bg1"/>
                </a:solidFill>
              </a:rPr>
              <a:t>can live in extreme conditions (nuclear reactors, high and low temperatures, presence of radiation, high and low acidity)</a:t>
            </a:r>
          </a:p>
          <a:p>
            <a:pPr marL="285750" indent="-285750">
              <a:buFont typeface="Arial" panose="020B0604020202020204" pitchFamily="34" charset="0"/>
              <a:buChar char="•"/>
            </a:pPr>
            <a:endParaRPr lang="en-US" sz="2800" b="1" dirty="0">
              <a:solidFill>
                <a:schemeClr val="bg1"/>
              </a:solidFill>
            </a:endParaRPr>
          </a:p>
          <a:p>
            <a:pPr marL="285750" indent="-285750">
              <a:buFont typeface="Arial" panose="020B0604020202020204" pitchFamily="34" charset="0"/>
              <a:buChar char="•"/>
            </a:pPr>
            <a:r>
              <a:rPr lang="en-US" sz="2000" b="1" dirty="0">
                <a:solidFill>
                  <a:schemeClr val="bg1"/>
                </a:solidFill>
              </a:rPr>
              <a:t/>
            </a:r>
            <a:br>
              <a:rPr lang="en-US" sz="2000" b="1" dirty="0">
                <a:solidFill>
                  <a:schemeClr val="bg1"/>
                </a:solidFill>
              </a:rPr>
            </a:br>
            <a:endParaRPr lang="en-US" sz="2000" b="1" dirty="0">
              <a:solidFill>
                <a:schemeClr val="bg1"/>
              </a:solidFill>
            </a:endParaRPr>
          </a:p>
        </p:txBody>
      </p:sp>
    </p:spTree>
    <p:extLst>
      <p:ext uri="{BB962C8B-B14F-4D97-AF65-F5344CB8AC3E}">
        <p14:creationId xmlns:p14="http://schemas.microsoft.com/office/powerpoint/2010/main" val="2588572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06" y="-313268"/>
            <a:ext cx="9561512" cy="1507067"/>
          </a:xfrm>
        </p:spPr>
        <p:txBody>
          <a:bodyPr>
            <a:normAutofit/>
          </a:bodyPr>
          <a:lstStyle/>
          <a:p>
            <a:r>
              <a:rPr lang="en-US" b="1" dirty="0" smtClean="0">
                <a:solidFill>
                  <a:schemeClr val="bg1"/>
                </a:solidFill>
              </a:rPr>
              <a:t>Good Vs. Bad Bacteria</a:t>
            </a:r>
            <a:endParaRPr lang="en-US" b="1" dirty="0">
              <a:solidFill>
                <a:schemeClr val="bg1"/>
              </a:solidFill>
            </a:endParaRPr>
          </a:p>
        </p:txBody>
      </p:sp>
      <p:sp>
        <p:nvSpPr>
          <p:cNvPr id="5" name="TextBox 4"/>
          <p:cNvSpPr txBox="1"/>
          <p:nvPr/>
        </p:nvSpPr>
        <p:spPr>
          <a:xfrm>
            <a:off x="696191" y="2265218"/>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0" y="817223"/>
            <a:ext cx="12386724" cy="7571303"/>
          </a:xfrm>
          <a:prstGeom prst="rect">
            <a:avLst/>
          </a:prstGeom>
          <a:noFill/>
        </p:spPr>
        <p:txBody>
          <a:bodyPr wrap="none" rtlCol="0">
            <a:spAutoFit/>
          </a:bodyPr>
          <a:lstStyle/>
          <a:p>
            <a:pPr marL="285750" indent="-285750">
              <a:buFont typeface="Arial" panose="020B0604020202020204" pitchFamily="34" charset="0"/>
              <a:buChar char="•"/>
            </a:pPr>
            <a:r>
              <a:rPr lang="en-US" sz="3200" b="1" u="sng" dirty="0">
                <a:solidFill>
                  <a:schemeClr val="bg1"/>
                </a:solidFill>
              </a:rPr>
              <a:t>Pathogen</a:t>
            </a:r>
            <a:r>
              <a:rPr lang="en-US" sz="3200" b="1" dirty="0">
                <a:solidFill>
                  <a:schemeClr val="bg1"/>
                </a:solidFill>
              </a:rPr>
              <a:t> – An organism that causes </a:t>
            </a:r>
            <a:r>
              <a:rPr lang="en-US" sz="3200" b="1" dirty="0" smtClean="0">
                <a:solidFill>
                  <a:schemeClr val="bg1"/>
                </a:solidFill>
              </a:rPr>
              <a:t>disease</a:t>
            </a:r>
          </a:p>
          <a:p>
            <a:pPr marL="285750" indent="-285750">
              <a:buFont typeface="Arial" panose="020B0604020202020204" pitchFamily="34" charset="0"/>
              <a:buChar char="•"/>
            </a:pPr>
            <a:endParaRPr lang="en-US" sz="3200" b="1" u="sng" dirty="0">
              <a:solidFill>
                <a:schemeClr val="bg1"/>
              </a:solidFill>
            </a:endParaRPr>
          </a:p>
          <a:p>
            <a:pPr marL="285750" indent="-285750">
              <a:buFont typeface="Arial" panose="020B0604020202020204" pitchFamily="34" charset="0"/>
              <a:buChar char="•"/>
            </a:pPr>
            <a:r>
              <a:rPr lang="en-US" sz="3200" b="1" u="sng" dirty="0" smtClean="0">
                <a:solidFill>
                  <a:schemeClr val="bg1"/>
                </a:solidFill>
              </a:rPr>
              <a:t>Pathogenic Bacterium</a:t>
            </a:r>
            <a:r>
              <a:rPr lang="en-US" sz="3200" b="1" dirty="0" smtClean="0">
                <a:solidFill>
                  <a:schemeClr val="bg1"/>
                </a:solidFill>
              </a:rPr>
              <a:t>- Bacterium that causes disease</a:t>
            </a:r>
          </a:p>
          <a:p>
            <a:r>
              <a:rPr lang="en-US" sz="3200" b="1" dirty="0">
                <a:solidFill>
                  <a:schemeClr val="bg1"/>
                </a:solidFill>
              </a:rPr>
              <a:t> </a:t>
            </a:r>
            <a:r>
              <a:rPr lang="en-US" sz="3200" b="1" dirty="0" smtClean="0">
                <a:solidFill>
                  <a:schemeClr val="bg1"/>
                </a:solidFill>
              </a:rPr>
              <a:t>  example: the plague, leprosy, tuberculosis, pneumonia</a:t>
            </a:r>
            <a:r>
              <a:rPr lang="en-US" sz="3200" b="1" dirty="0">
                <a:solidFill>
                  <a:schemeClr val="bg1"/>
                </a:solidFill>
              </a:rPr>
              <a:t>, </a:t>
            </a:r>
            <a:endParaRPr lang="en-US" sz="3200" b="1" dirty="0" smtClean="0">
              <a:solidFill>
                <a:schemeClr val="bg1"/>
              </a:solidFill>
            </a:endParaRPr>
          </a:p>
          <a:p>
            <a:r>
              <a:rPr lang="en-US" sz="3200" b="1" dirty="0">
                <a:solidFill>
                  <a:schemeClr val="bg1"/>
                </a:solidFill>
              </a:rPr>
              <a:t> </a:t>
            </a:r>
            <a:r>
              <a:rPr lang="en-US" sz="3200" b="1" dirty="0" smtClean="0">
                <a:solidFill>
                  <a:schemeClr val="bg1"/>
                </a:solidFill>
              </a:rPr>
              <a:t>  meningitis, legionnaire’s </a:t>
            </a:r>
            <a:r>
              <a:rPr lang="en-US" sz="3200" b="1" dirty="0">
                <a:solidFill>
                  <a:schemeClr val="bg1"/>
                </a:solidFill>
              </a:rPr>
              <a:t>d</a:t>
            </a:r>
            <a:r>
              <a:rPr lang="en-US" sz="3200" b="1" dirty="0" smtClean="0">
                <a:solidFill>
                  <a:schemeClr val="bg1"/>
                </a:solidFill>
              </a:rPr>
              <a:t>isease, typhoid </a:t>
            </a:r>
            <a:r>
              <a:rPr lang="en-US" sz="3200" b="1" dirty="0">
                <a:solidFill>
                  <a:schemeClr val="bg1"/>
                </a:solidFill>
              </a:rPr>
              <a:t>f</a:t>
            </a:r>
            <a:r>
              <a:rPr lang="en-US" sz="3200" b="1" dirty="0" smtClean="0">
                <a:solidFill>
                  <a:schemeClr val="bg1"/>
                </a:solidFill>
              </a:rPr>
              <a:t>ever, </a:t>
            </a:r>
            <a:r>
              <a:rPr lang="en-US" sz="3200" b="1" dirty="0">
                <a:solidFill>
                  <a:schemeClr val="bg1"/>
                </a:solidFill>
              </a:rPr>
              <a:t>c</a:t>
            </a:r>
            <a:r>
              <a:rPr lang="en-US" sz="3200" b="1" dirty="0" smtClean="0">
                <a:solidFill>
                  <a:schemeClr val="bg1"/>
                </a:solidFill>
              </a:rPr>
              <a:t>holera, </a:t>
            </a:r>
          </a:p>
          <a:p>
            <a:r>
              <a:rPr lang="en-US" sz="3200" b="1" dirty="0">
                <a:solidFill>
                  <a:schemeClr val="bg1"/>
                </a:solidFill>
              </a:rPr>
              <a:t> </a:t>
            </a:r>
            <a:r>
              <a:rPr lang="en-US" sz="3200" b="1" dirty="0" smtClean="0">
                <a:solidFill>
                  <a:schemeClr val="bg1"/>
                </a:solidFill>
              </a:rPr>
              <a:t>  lyme’s disease</a:t>
            </a:r>
          </a:p>
          <a:p>
            <a:endParaRPr lang="en-US" sz="3200" b="1" u="sng" dirty="0">
              <a:solidFill>
                <a:schemeClr val="bg1"/>
              </a:solidFill>
            </a:endParaRPr>
          </a:p>
          <a:p>
            <a:pPr marL="285750" indent="-285750">
              <a:buFont typeface="Arial" panose="020B0604020202020204" pitchFamily="34" charset="0"/>
              <a:buChar char="•"/>
            </a:pPr>
            <a:r>
              <a:rPr lang="en-US" sz="3200" b="1" u="sng" dirty="0" smtClean="0">
                <a:solidFill>
                  <a:schemeClr val="bg1"/>
                </a:solidFill>
              </a:rPr>
              <a:t>Non Pathogenic Bacterium</a:t>
            </a:r>
            <a:r>
              <a:rPr lang="en-US" sz="3200" b="1" dirty="0" smtClean="0">
                <a:solidFill>
                  <a:schemeClr val="bg1"/>
                </a:solidFill>
              </a:rPr>
              <a:t>-  Bacterium that do not cause </a:t>
            </a:r>
          </a:p>
          <a:p>
            <a:r>
              <a:rPr lang="en-US" sz="3200" b="1" dirty="0">
                <a:solidFill>
                  <a:schemeClr val="bg1"/>
                </a:solidFill>
              </a:rPr>
              <a:t> </a:t>
            </a:r>
            <a:r>
              <a:rPr lang="en-US" sz="3200" b="1" dirty="0" smtClean="0">
                <a:solidFill>
                  <a:schemeClr val="bg1"/>
                </a:solidFill>
              </a:rPr>
              <a:t> disease. example: bacteria that helps make cheese,</a:t>
            </a:r>
          </a:p>
          <a:p>
            <a:r>
              <a:rPr lang="en-US" sz="3200" b="1" dirty="0">
                <a:solidFill>
                  <a:schemeClr val="bg1"/>
                </a:solidFill>
              </a:rPr>
              <a:t> </a:t>
            </a:r>
            <a:r>
              <a:rPr lang="en-US" sz="3200" b="1" dirty="0" smtClean="0">
                <a:solidFill>
                  <a:schemeClr val="bg1"/>
                </a:solidFill>
              </a:rPr>
              <a:t> bacteria in your cells that help synthesize vitamins, bacteria </a:t>
            </a:r>
          </a:p>
          <a:p>
            <a:r>
              <a:rPr lang="en-US" sz="3200" b="1" dirty="0">
                <a:solidFill>
                  <a:schemeClr val="bg1"/>
                </a:solidFill>
              </a:rPr>
              <a:t> </a:t>
            </a:r>
            <a:r>
              <a:rPr lang="en-US" sz="3200" b="1" dirty="0" smtClean="0">
                <a:solidFill>
                  <a:schemeClr val="bg1"/>
                </a:solidFill>
              </a:rPr>
              <a:t> that act as decomposers, bacteria that uses photosynthesis </a:t>
            </a:r>
          </a:p>
          <a:p>
            <a:r>
              <a:rPr lang="en-US" sz="3200" b="1" dirty="0">
                <a:solidFill>
                  <a:schemeClr val="bg1"/>
                </a:solidFill>
              </a:rPr>
              <a:t> </a:t>
            </a:r>
            <a:r>
              <a:rPr lang="en-US" sz="3200" b="1" dirty="0" smtClean="0">
                <a:solidFill>
                  <a:schemeClr val="bg1"/>
                </a:solidFill>
              </a:rPr>
              <a:t> to make oxygen.</a:t>
            </a:r>
          </a:p>
          <a:p>
            <a:pPr marL="285750" indent="-285750">
              <a:buFont typeface="Arial" panose="020B0604020202020204" pitchFamily="34" charset="0"/>
              <a:buChar char="•"/>
            </a:pPr>
            <a:endParaRPr lang="en-US" sz="2400" dirty="0"/>
          </a:p>
          <a:p>
            <a:endParaRPr lang="en-US" sz="2400" dirty="0" smtClean="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smtClean="0"/>
          </a:p>
          <a:p>
            <a:pPr marL="285750" indent="-285750">
              <a:buFont typeface="Arial" panose="020B0604020202020204" pitchFamily="34" charset="0"/>
              <a:buChar char="•"/>
            </a:pPr>
            <a:endParaRPr lang="en-US" u="sng" dirty="0"/>
          </a:p>
        </p:txBody>
      </p:sp>
    </p:spTree>
    <p:extLst>
      <p:ext uri="{BB962C8B-B14F-4D97-AF65-F5344CB8AC3E}">
        <p14:creationId xmlns:p14="http://schemas.microsoft.com/office/powerpoint/2010/main" val="3625197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586" y="-375614"/>
            <a:ext cx="8534400" cy="1507067"/>
          </a:xfrm>
        </p:spPr>
        <p:txBody>
          <a:bodyPr/>
          <a:lstStyle/>
          <a:p>
            <a:r>
              <a:rPr lang="en-US" b="1" dirty="0" smtClean="0">
                <a:solidFill>
                  <a:schemeClr val="bg1"/>
                </a:solidFill>
              </a:rPr>
              <a:t>How Does Bacteria Make Cheese?</a:t>
            </a: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90" y="820882"/>
            <a:ext cx="10297391" cy="5704609"/>
          </a:xfrm>
          <a:prstGeom prst="rect">
            <a:avLst/>
          </a:prstGeom>
        </p:spPr>
      </p:pic>
      <p:sp>
        <p:nvSpPr>
          <p:cNvPr id="5" name="TextBox 4"/>
          <p:cNvSpPr txBox="1"/>
          <p:nvPr/>
        </p:nvSpPr>
        <p:spPr>
          <a:xfrm>
            <a:off x="5953991" y="6525491"/>
            <a:ext cx="5806398" cy="923330"/>
          </a:xfrm>
          <a:prstGeom prst="rect">
            <a:avLst/>
          </a:prstGeom>
          <a:noFill/>
        </p:spPr>
        <p:txBody>
          <a:bodyPr wrap="none" rtlCol="0">
            <a:spAutoFit/>
          </a:bodyPr>
          <a:lstStyle/>
          <a:p>
            <a:r>
              <a:rPr lang="en-US" b="1" dirty="0">
                <a:hlinkClick r:id="rId3"/>
              </a:rPr>
              <a:t>https://</a:t>
            </a:r>
            <a:r>
              <a:rPr lang="en-US" b="1" dirty="0" smtClean="0">
                <a:hlinkClick r:id="rId3"/>
              </a:rPr>
              <a:t>www.youtube.com/watch?v=9BZEy6dSY6Q</a:t>
            </a:r>
            <a:endParaRPr lang="en-US" b="1" dirty="0" smtClean="0"/>
          </a:p>
          <a:p>
            <a:endParaRPr lang="en-US" b="1" dirty="0" smtClean="0"/>
          </a:p>
          <a:p>
            <a:endParaRPr lang="en-US" dirty="0"/>
          </a:p>
        </p:txBody>
      </p:sp>
      <p:sp>
        <p:nvSpPr>
          <p:cNvPr id="6" name="TextBox 5"/>
          <p:cNvSpPr txBox="1"/>
          <p:nvPr/>
        </p:nvSpPr>
        <p:spPr>
          <a:xfrm>
            <a:off x="322119" y="6512896"/>
            <a:ext cx="5764720" cy="646331"/>
          </a:xfrm>
          <a:prstGeom prst="rect">
            <a:avLst/>
          </a:prstGeom>
          <a:noFill/>
        </p:spPr>
        <p:txBody>
          <a:bodyPr wrap="none" rtlCol="0">
            <a:spAutoFit/>
          </a:bodyPr>
          <a:lstStyle/>
          <a:p>
            <a:r>
              <a:rPr lang="en-US" b="1" dirty="0">
                <a:hlinkClick r:id="rId4"/>
              </a:rPr>
              <a:t>https://</a:t>
            </a:r>
            <a:r>
              <a:rPr lang="en-US" b="1" dirty="0" smtClean="0">
                <a:hlinkClick r:id="rId4"/>
              </a:rPr>
              <a:t>www.youtube.com/watch?v=y9wLhRrj5Ug</a:t>
            </a:r>
            <a:endParaRPr lang="en-US" b="1" dirty="0" smtClean="0"/>
          </a:p>
          <a:p>
            <a:endParaRPr lang="en-US" dirty="0"/>
          </a:p>
        </p:txBody>
      </p:sp>
    </p:spTree>
    <p:extLst>
      <p:ext uri="{BB962C8B-B14F-4D97-AF65-F5344CB8AC3E}">
        <p14:creationId xmlns:p14="http://schemas.microsoft.com/office/powerpoint/2010/main" val="3027799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056" y="-467834"/>
            <a:ext cx="9872952" cy="1507067"/>
          </a:xfrm>
        </p:spPr>
        <p:txBody>
          <a:bodyPr/>
          <a:lstStyle/>
          <a:p>
            <a:r>
              <a:rPr lang="en-US" b="1" dirty="0" smtClean="0">
                <a:solidFill>
                  <a:schemeClr val="bg1"/>
                </a:solidFill>
              </a:rPr>
              <a:t>How Does Bacteria Make Cheese?</a:t>
            </a:r>
            <a:endParaRPr lang="en-US" b="1" dirty="0">
              <a:solidFill>
                <a:schemeClr val="bg1"/>
              </a:solidFill>
            </a:endParaRPr>
          </a:p>
        </p:txBody>
      </p:sp>
      <p:sp>
        <p:nvSpPr>
          <p:cNvPr id="4" name="TextBox 3"/>
          <p:cNvSpPr txBox="1"/>
          <p:nvPr/>
        </p:nvSpPr>
        <p:spPr>
          <a:xfrm>
            <a:off x="1446029" y="285700"/>
            <a:ext cx="16131694" cy="8956298"/>
          </a:xfrm>
          <a:prstGeom prst="rect">
            <a:avLst/>
          </a:prstGeom>
          <a:noFill/>
        </p:spPr>
        <p:txBody>
          <a:bodyPr wrap="square" rtlCol="0">
            <a:spAutoFit/>
          </a:bodyPr>
          <a:lstStyle/>
          <a:p>
            <a:pPr algn="ctr"/>
            <a:r>
              <a:rPr lang="en-US" sz="2400" b="1" dirty="0" smtClean="0">
                <a:solidFill>
                  <a:schemeClr val="bg1"/>
                </a:solidFill>
              </a:rPr>
              <a:t>                                                                                                                                                               </a:t>
            </a:r>
          </a:p>
          <a:p>
            <a:r>
              <a:rPr lang="en-US" sz="2400" b="1" dirty="0" smtClean="0">
                <a:solidFill>
                  <a:schemeClr val="bg1"/>
                </a:solidFill>
              </a:rPr>
              <a:t>         1) Milk is Pasteurized to get rid of “Bad Bacteria”</a:t>
            </a:r>
          </a:p>
          <a:p>
            <a:endParaRPr lang="en-US" sz="2400" b="1" dirty="0" smtClean="0">
              <a:solidFill>
                <a:schemeClr val="bg1"/>
              </a:solidFill>
            </a:endParaRPr>
          </a:p>
          <a:p>
            <a:r>
              <a:rPr lang="en-US" sz="2400" b="1" dirty="0">
                <a:solidFill>
                  <a:schemeClr val="bg1"/>
                </a:solidFill>
              </a:rPr>
              <a:t> </a:t>
            </a:r>
            <a:r>
              <a:rPr lang="en-US" sz="2400" b="1" dirty="0" smtClean="0">
                <a:solidFill>
                  <a:schemeClr val="bg1"/>
                </a:solidFill>
              </a:rPr>
              <a:t>        2)“Good Bacteria” is mixed with Milk to convert the </a:t>
            </a:r>
          </a:p>
          <a:p>
            <a:r>
              <a:rPr lang="en-US" sz="2400" b="1" dirty="0">
                <a:solidFill>
                  <a:schemeClr val="bg1"/>
                </a:solidFill>
              </a:rPr>
              <a:t> </a:t>
            </a:r>
            <a:r>
              <a:rPr lang="en-US" sz="2400" b="1" dirty="0" smtClean="0">
                <a:solidFill>
                  <a:schemeClr val="bg1"/>
                </a:solidFill>
              </a:rPr>
              <a:t>         milk sugar into lactic acid. </a:t>
            </a:r>
          </a:p>
          <a:p>
            <a:endParaRPr lang="en-US" sz="2400" b="1" dirty="0" smtClean="0">
              <a:solidFill>
                <a:schemeClr val="bg1"/>
              </a:solidFill>
            </a:endParaRPr>
          </a:p>
          <a:p>
            <a:r>
              <a:rPr lang="en-US" sz="2400" b="1" dirty="0">
                <a:solidFill>
                  <a:schemeClr val="bg1"/>
                </a:solidFill>
              </a:rPr>
              <a:t> </a:t>
            </a:r>
            <a:r>
              <a:rPr lang="en-US" sz="2400" b="1" dirty="0" smtClean="0">
                <a:solidFill>
                  <a:schemeClr val="bg1"/>
                </a:solidFill>
              </a:rPr>
              <a:t>        3) Rennet is added to modify the milk protein </a:t>
            </a:r>
          </a:p>
          <a:p>
            <a:r>
              <a:rPr lang="en-US" sz="2400" b="1" dirty="0">
                <a:solidFill>
                  <a:schemeClr val="bg1"/>
                </a:solidFill>
              </a:rPr>
              <a:t> </a:t>
            </a:r>
            <a:r>
              <a:rPr lang="en-US" sz="2400" b="1" dirty="0" smtClean="0">
                <a:solidFill>
                  <a:schemeClr val="bg1"/>
                </a:solidFill>
              </a:rPr>
              <a:t>        (preserve the protein)</a:t>
            </a:r>
          </a:p>
          <a:p>
            <a:endParaRPr lang="en-US" sz="2400" b="1" dirty="0" smtClean="0">
              <a:solidFill>
                <a:schemeClr val="bg1"/>
              </a:solidFill>
            </a:endParaRPr>
          </a:p>
          <a:p>
            <a:r>
              <a:rPr lang="en-US" sz="2400" b="1" dirty="0">
                <a:solidFill>
                  <a:schemeClr val="bg1"/>
                </a:solidFill>
              </a:rPr>
              <a:t> </a:t>
            </a:r>
            <a:r>
              <a:rPr lang="en-US" sz="2400" b="1" dirty="0" smtClean="0">
                <a:solidFill>
                  <a:schemeClr val="bg1"/>
                </a:solidFill>
              </a:rPr>
              <a:t>        4) “Good Bacteria” and “Rennet” cause the milk to </a:t>
            </a:r>
          </a:p>
          <a:p>
            <a:r>
              <a:rPr lang="en-US" sz="2400" b="1" dirty="0">
                <a:solidFill>
                  <a:schemeClr val="bg1"/>
                </a:solidFill>
              </a:rPr>
              <a:t> </a:t>
            </a:r>
            <a:r>
              <a:rPr lang="en-US" sz="2400" b="1" dirty="0" smtClean="0">
                <a:solidFill>
                  <a:schemeClr val="bg1"/>
                </a:solidFill>
              </a:rPr>
              <a:t>          curdle (solids, fats, proteins from the milk)</a:t>
            </a:r>
          </a:p>
          <a:p>
            <a:endParaRPr lang="en-US" sz="2400" b="1" dirty="0" smtClean="0">
              <a:solidFill>
                <a:schemeClr val="bg1"/>
              </a:solidFill>
            </a:endParaRPr>
          </a:p>
          <a:p>
            <a:r>
              <a:rPr lang="en-US" sz="2400" b="1" dirty="0">
                <a:solidFill>
                  <a:schemeClr val="bg1"/>
                </a:solidFill>
              </a:rPr>
              <a:t> </a:t>
            </a:r>
            <a:r>
              <a:rPr lang="en-US" sz="2400" b="1" dirty="0" smtClean="0">
                <a:solidFill>
                  <a:schemeClr val="bg1"/>
                </a:solidFill>
              </a:rPr>
              <a:t>        5) Curds are soaked into Lactic Acid until “just right”</a:t>
            </a:r>
          </a:p>
          <a:p>
            <a:endParaRPr lang="en-US" sz="2400" b="1" dirty="0" smtClean="0">
              <a:solidFill>
                <a:schemeClr val="bg1"/>
              </a:solidFill>
            </a:endParaRPr>
          </a:p>
          <a:p>
            <a:r>
              <a:rPr lang="en-US" sz="2400" b="1" dirty="0">
                <a:solidFill>
                  <a:schemeClr val="bg1"/>
                </a:solidFill>
              </a:rPr>
              <a:t> </a:t>
            </a:r>
            <a:r>
              <a:rPr lang="en-US" sz="2400" b="1" dirty="0" smtClean="0">
                <a:solidFill>
                  <a:schemeClr val="bg1"/>
                </a:solidFill>
              </a:rPr>
              <a:t>        6) Water or “Whey” is separated from Lactic Acid</a:t>
            </a:r>
          </a:p>
          <a:p>
            <a:endParaRPr lang="en-US" sz="2400" b="1" dirty="0" smtClean="0">
              <a:solidFill>
                <a:schemeClr val="bg1"/>
              </a:solidFill>
            </a:endParaRPr>
          </a:p>
          <a:p>
            <a:r>
              <a:rPr lang="en-US" sz="2400" b="1" dirty="0" smtClean="0">
                <a:solidFill>
                  <a:schemeClr val="bg1"/>
                </a:solidFill>
              </a:rPr>
              <a:t>         7) Curds are milled, salt is added and cheese is pressed</a:t>
            </a:r>
          </a:p>
          <a:p>
            <a:endParaRPr lang="en-US" sz="2400" b="1" dirty="0">
              <a:solidFill>
                <a:schemeClr val="bg1"/>
              </a:solidFill>
            </a:endParaRPr>
          </a:p>
          <a:p>
            <a:endParaRPr lang="en-US" sz="2400" b="1" dirty="0" smtClean="0">
              <a:solidFill>
                <a:schemeClr val="bg1"/>
              </a:solidFill>
            </a:endParaRPr>
          </a:p>
          <a:p>
            <a:endParaRPr lang="en-US" sz="2400" b="1" dirty="0">
              <a:solidFill>
                <a:schemeClr val="bg1"/>
              </a:solidFill>
            </a:endParaRPr>
          </a:p>
          <a:p>
            <a:endParaRPr lang="en-US" sz="2400" b="1" dirty="0" smtClean="0">
              <a:solidFill>
                <a:schemeClr val="bg1"/>
              </a:solidFill>
            </a:endParaRPr>
          </a:p>
          <a:p>
            <a:endParaRPr lang="en-US" sz="2400" b="1" dirty="0">
              <a:solidFill>
                <a:schemeClr val="bg1"/>
              </a:solidFill>
            </a:endParaRPr>
          </a:p>
          <a:p>
            <a:endParaRPr lang="en-US" sz="2400" b="1" dirty="0" smtClean="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3676937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594" y="-313268"/>
            <a:ext cx="8534400" cy="1507067"/>
          </a:xfrm>
        </p:spPr>
        <p:txBody>
          <a:bodyPr/>
          <a:lstStyle/>
          <a:p>
            <a:r>
              <a:rPr lang="en-US" b="1" dirty="0" smtClean="0">
                <a:solidFill>
                  <a:schemeClr val="bg1"/>
                </a:solidFill>
              </a:rPr>
              <a:t>How Does Bacteria Make Cheese?</a:t>
            </a:r>
            <a:endParaRPr lang="en-US"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630" y="1037935"/>
            <a:ext cx="3017842" cy="2753590"/>
          </a:xfrm>
          <a:prstGeom prst="rect">
            <a:avLst/>
          </a:prstGeom>
        </p:spPr>
      </p:pic>
      <p:sp>
        <p:nvSpPr>
          <p:cNvPr id="5" name="Rectangle 4"/>
          <p:cNvSpPr/>
          <p:nvPr/>
        </p:nvSpPr>
        <p:spPr>
          <a:xfrm>
            <a:off x="3554798" y="674500"/>
            <a:ext cx="8236527" cy="3970318"/>
          </a:xfrm>
          <a:prstGeom prst="rect">
            <a:avLst/>
          </a:prstGeom>
        </p:spPr>
        <p:txBody>
          <a:bodyPr wrap="square">
            <a:spAutoFit/>
          </a:bodyPr>
          <a:lstStyle/>
          <a:p>
            <a:pPr marL="342900" indent="-342900">
              <a:buFont typeface="Arial" panose="020B0604020202020204" pitchFamily="34" charset="0"/>
              <a:buChar char="•"/>
            </a:pPr>
            <a:endParaRPr lang="en-US" sz="2800" b="1" i="1" dirty="0" smtClean="0">
              <a:solidFill>
                <a:schemeClr val="bg1"/>
              </a:solidFill>
            </a:endParaRPr>
          </a:p>
          <a:p>
            <a:pPr marL="342900" indent="-342900">
              <a:buFont typeface="Arial" panose="020B0604020202020204" pitchFamily="34" charset="0"/>
              <a:buChar char="•"/>
            </a:pPr>
            <a:r>
              <a:rPr lang="en-US" sz="2800" b="1" i="1" dirty="0">
                <a:solidFill>
                  <a:schemeClr val="bg1"/>
                </a:solidFill>
              </a:rPr>
              <a:t>Lactobacillus </a:t>
            </a:r>
            <a:r>
              <a:rPr lang="en-US" sz="2800" b="1" i="1" dirty="0" err="1">
                <a:solidFill>
                  <a:schemeClr val="bg1"/>
                </a:solidFill>
              </a:rPr>
              <a:t>helveticus</a:t>
            </a:r>
            <a:r>
              <a:rPr lang="en-US" sz="2800" b="1" i="1" dirty="0">
                <a:solidFill>
                  <a:schemeClr val="bg1"/>
                </a:solidFill>
              </a:rPr>
              <a:t> </a:t>
            </a:r>
            <a:r>
              <a:rPr lang="en-US" sz="2800" b="1" dirty="0">
                <a:solidFill>
                  <a:schemeClr val="bg1"/>
                </a:solidFill>
              </a:rPr>
              <a:t>produces    </a:t>
            </a:r>
          </a:p>
          <a:p>
            <a:r>
              <a:rPr lang="en-US" sz="2800" b="1" dirty="0">
                <a:solidFill>
                  <a:schemeClr val="bg1"/>
                </a:solidFill>
              </a:rPr>
              <a:t>    Mozzarella and </a:t>
            </a:r>
            <a:r>
              <a:rPr lang="en-US" sz="2800" b="1" dirty="0" smtClean="0">
                <a:solidFill>
                  <a:schemeClr val="bg1"/>
                </a:solidFill>
              </a:rPr>
              <a:t>Provolone</a:t>
            </a:r>
            <a:endParaRPr lang="en-US" sz="2800" b="1" i="1" dirty="0">
              <a:solidFill>
                <a:schemeClr val="bg1"/>
              </a:solidFill>
            </a:endParaRPr>
          </a:p>
          <a:p>
            <a:pPr marL="342900" indent="-342900">
              <a:buFont typeface="Arial" panose="020B0604020202020204" pitchFamily="34" charset="0"/>
              <a:buChar char="•"/>
            </a:pPr>
            <a:endParaRPr lang="en-US" sz="2800" b="1" i="1" dirty="0" smtClean="0">
              <a:solidFill>
                <a:schemeClr val="bg1"/>
              </a:solidFill>
            </a:endParaRPr>
          </a:p>
          <a:p>
            <a:pPr marL="342900" indent="-342900">
              <a:buFont typeface="Arial" panose="020B0604020202020204" pitchFamily="34" charset="0"/>
              <a:buChar char="•"/>
            </a:pPr>
            <a:endParaRPr lang="en-US" sz="2800" b="1" i="1" dirty="0">
              <a:solidFill>
                <a:schemeClr val="bg1"/>
              </a:solidFill>
            </a:endParaRPr>
          </a:p>
          <a:p>
            <a:pPr marL="342900" indent="-342900">
              <a:buFont typeface="Arial" panose="020B0604020202020204" pitchFamily="34" charset="0"/>
              <a:buChar char="•"/>
            </a:pPr>
            <a:r>
              <a:rPr lang="en-US" sz="2800" b="1" i="1" dirty="0" err="1" smtClean="0">
                <a:solidFill>
                  <a:schemeClr val="bg1"/>
                </a:solidFill>
              </a:rPr>
              <a:t>Lactococcus</a:t>
            </a:r>
            <a:r>
              <a:rPr lang="en-US" sz="2800" b="1" i="1" dirty="0" smtClean="0">
                <a:solidFill>
                  <a:schemeClr val="bg1"/>
                </a:solidFill>
              </a:rPr>
              <a:t> </a:t>
            </a:r>
            <a:r>
              <a:rPr lang="en-US" sz="2800" b="1" i="1" dirty="0" err="1">
                <a:solidFill>
                  <a:schemeClr val="bg1"/>
                </a:solidFill>
              </a:rPr>
              <a:t>lactis</a:t>
            </a:r>
            <a:r>
              <a:rPr lang="en-US" sz="2800" b="1" i="1" dirty="0">
                <a:solidFill>
                  <a:schemeClr val="bg1"/>
                </a:solidFill>
              </a:rPr>
              <a:t> </a:t>
            </a:r>
            <a:r>
              <a:rPr lang="en-US" sz="2800" b="1" dirty="0">
                <a:solidFill>
                  <a:schemeClr val="bg1"/>
                </a:solidFill>
              </a:rPr>
              <a:t>produces Cheddar</a:t>
            </a:r>
          </a:p>
          <a:p>
            <a:endParaRPr lang="en-US" sz="2800" b="1" dirty="0" smtClean="0">
              <a:solidFill>
                <a:schemeClr val="bg1"/>
              </a:solidFill>
            </a:endParaRPr>
          </a:p>
          <a:p>
            <a:endParaRPr lang="en-US" sz="2800" b="1" dirty="0">
              <a:solidFill>
                <a:schemeClr val="bg1"/>
              </a:solidFill>
            </a:endParaRPr>
          </a:p>
          <a:p>
            <a:endParaRPr lang="en-US" sz="28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5617" y="3862194"/>
            <a:ext cx="3278955" cy="2692079"/>
          </a:xfrm>
          <a:prstGeom prst="rect">
            <a:avLst/>
          </a:prstGeom>
        </p:spPr>
      </p:pic>
      <p:sp>
        <p:nvSpPr>
          <p:cNvPr id="7" name="Rectangle 6"/>
          <p:cNvSpPr/>
          <p:nvPr/>
        </p:nvSpPr>
        <p:spPr>
          <a:xfrm>
            <a:off x="301336" y="4423404"/>
            <a:ext cx="7907482" cy="2062103"/>
          </a:xfrm>
          <a:prstGeom prst="rect">
            <a:avLst/>
          </a:prstGeom>
        </p:spPr>
        <p:txBody>
          <a:bodyPr wrap="square">
            <a:spAutoFit/>
          </a:bodyPr>
          <a:lstStyle/>
          <a:p>
            <a:r>
              <a:rPr lang="en-US" sz="3200" b="1" dirty="0">
                <a:solidFill>
                  <a:schemeClr val="bg1"/>
                </a:solidFill>
              </a:rPr>
              <a:t>Cheese made from human bacteria</a:t>
            </a:r>
            <a:r>
              <a:rPr lang="en-US" sz="3200" b="1" dirty="0" smtClean="0">
                <a:solidFill>
                  <a:schemeClr val="bg1"/>
                </a:solidFill>
              </a:rPr>
              <a:t>!</a:t>
            </a:r>
            <a:endParaRPr lang="en-US" sz="3200" b="1" dirty="0">
              <a:solidFill>
                <a:schemeClr val="bg1"/>
              </a:solidFill>
            </a:endParaRPr>
          </a:p>
          <a:p>
            <a:r>
              <a:rPr lang="en-US" sz="3200" b="1" dirty="0">
                <a:hlinkClick r:id="rId4"/>
              </a:rPr>
              <a:t>https://</a:t>
            </a:r>
            <a:r>
              <a:rPr lang="en-US" sz="3200" b="1" dirty="0" smtClean="0">
                <a:hlinkClick r:id="rId4"/>
              </a:rPr>
              <a:t>www.youtube.com/watch?v=MreLM0KEO28</a:t>
            </a:r>
            <a:endParaRPr lang="en-US" sz="3200" b="1" dirty="0" smtClean="0"/>
          </a:p>
          <a:p>
            <a:endParaRPr lang="en-US" sz="3200" b="1" dirty="0"/>
          </a:p>
        </p:txBody>
      </p:sp>
    </p:spTree>
    <p:extLst>
      <p:ext uri="{BB962C8B-B14F-4D97-AF65-F5344CB8AC3E}">
        <p14:creationId xmlns:p14="http://schemas.microsoft.com/office/powerpoint/2010/main" val="1518042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901" y="-293453"/>
            <a:ext cx="8534400" cy="1507067"/>
          </a:xfrm>
        </p:spPr>
        <p:txBody>
          <a:bodyPr/>
          <a:lstStyle/>
          <a:p>
            <a:r>
              <a:rPr lang="en-US" b="1" dirty="0" smtClean="0">
                <a:solidFill>
                  <a:schemeClr val="bg1"/>
                </a:solidFill>
              </a:rPr>
              <a:t>     Bacterium CELL</a:t>
            </a: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27" y="1028700"/>
            <a:ext cx="10484428" cy="5527964"/>
          </a:xfrm>
          <a:prstGeom prst="rect">
            <a:avLst/>
          </a:prstGeom>
        </p:spPr>
      </p:pic>
    </p:spTree>
    <p:extLst>
      <p:ext uri="{BB962C8B-B14F-4D97-AF65-F5344CB8AC3E}">
        <p14:creationId xmlns:p14="http://schemas.microsoft.com/office/powerpoint/2010/main" val="2727077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930" y="-417176"/>
            <a:ext cx="8534400" cy="1507067"/>
          </a:xfrm>
        </p:spPr>
        <p:txBody>
          <a:bodyPr>
            <a:normAutofit/>
          </a:bodyPr>
          <a:lstStyle/>
          <a:p>
            <a:r>
              <a:rPr lang="en-US" b="1" dirty="0" smtClean="0">
                <a:solidFill>
                  <a:schemeClr val="bg1"/>
                </a:solidFill>
              </a:rPr>
              <a:t>Parts of the Bacterium Cell</a:t>
            </a:r>
            <a:endParaRPr lang="en-US" b="1" dirty="0">
              <a:solidFill>
                <a:schemeClr val="bg1"/>
              </a:solidFill>
            </a:endParaRPr>
          </a:p>
        </p:txBody>
      </p:sp>
      <p:sp>
        <p:nvSpPr>
          <p:cNvPr id="4" name="TextBox 3"/>
          <p:cNvSpPr txBox="1"/>
          <p:nvPr/>
        </p:nvSpPr>
        <p:spPr>
          <a:xfrm>
            <a:off x="351843" y="634069"/>
            <a:ext cx="11128663" cy="6555641"/>
          </a:xfrm>
          <a:prstGeom prst="rect">
            <a:avLst/>
          </a:prstGeom>
          <a:noFill/>
        </p:spPr>
        <p:txBody>
          <a:bodyPr wrap="square" rtlCol="0">
            <a:spAutoFit/>
          </a:bodyPr>
          <a:lstStyle/>
          <a:p>
            <a:r>
              <a:rPr lang="en-US" sz="2400" b="1" dirty="0" smtClean="0">
                <a:solidFill>
                  <a:schemeClr val="bg1"/>
                </a:solidFill>
              </a:rPr>
              <a:t>Cell Wall-</a:t>
            </a:r>
            <a:r>
              <a:rPr lang="en-US" sz="2400" dirty="0"/>
              <a:t> </a:t>
            </a:r>
            <a:r>
              <a:rPr lang="en-US" sz="2400" dirty="0" smtClean="0"/>
              <a:t> </a:t>
            </a:r>
            <a:r>
              <a:rPr lang="en-US" sz="2400" b="1" dirty="0">
                <a:solidFill>
                  <a:schemeClr val="accent6"/>
                </a:solidFill>
              </a:rPr>
              <a:t>holds the contents of the bacterium together, regulates the amount of water that a bacterium can absorb, and holds the cell into one of three basic </a:t>
            </a:r>
            <a:r>
              <a:rPr lang="en-US" sz="2400" b="1" dirty="0" smtClean="0">
                <a:solidFill>
                  <a:schemeClr val="accent6"/>
                </a:solidFill>
              </a:rPr>
              <a:t>shapes.</a:t>
            </a:r>
          </a:p>
          <a:p>
            <a:endParaRPr lang="en-US" sz="2400" b="1" dirty="0" smtClean="0">
              <a:solidFill>
                <a:schemeClr val="bg1"/>
              </a:solidFill>
            </a:endParaRPr>
          </a:p>
          <a:p>
            <a:r>
              <a:rPr lang="en-US" sz="2400" b="1" dirty="0" smtClean="0">
                <a:solidFill>
                  <a:schemeClr val="bg1"/>
                </a:solidFill>
              </a:rPr>
              <a:t>Plasma Membrane-</a:t>
            </a:r>
            <a:r>
              <a:rPr lang="en-US" sz="2400" dirty="0"/>
              <a:t> </a:t>
            </a:r>
            <a:r>
              <a:rPr lang="en-US" sz="2400" b="1" dirty="0" smtClean="0">
                <a:solidFill>
                  <a:schemeClr val="accent6"/>
                </a:solidFill>
              </a:rPr>
              <a:t>located underneath </a:t>
            </a:r>
            <a:r>
              <a:rPr lang="en-US" sz="2400" b="1" dirty="0">
                <a:solidFill>
                  <a:schemeClr val="accent6"/>
                </a:solidFill>
              </a:rPr>
              <a:t>the bacterium's cell </a:t>
            </a:r>
            <a:r>
              <a:rPr lang="en-US" sz="2400" b="1" dirty="0" smtClean="0">
                <a:solidFill>
                  <a:schemeClr val="accent6"/>
                </a:solidFill>
              </a:rPr>
              <a:t>wall. this </a:t>
            </a:r>
            <a:r>
              <a:rPr lang="en-US" sz="2400" b="1" dirty="0">
                <a:solidFill>
                  <a:schemeClr val="accent6"/>
                </a:solidFill>
              </a:rPr>
              <a:t>membrane is made up of certain chemicals called phospholipids and other chemicals called proteins. </a:t>
            </a:r>
            <a:r>
              <a:rPr lang="en-US" sz="2400" b="1" dirty="0" smtClean="0">
                <a:solidFill>
                  <a:schemeClr val="accent6"/>
                </a:solidFill>
              </a:rPr>
              <a:t>these </a:t>
            </a:r>
            <a:r>
              <a:rPr lang="en-US" sz="2400" b="1" dirty="0">
                <a:solidFill>
                  <a:schemeClr val="accent6"/>
                </a:solidFill>
              </a:rPr>
              <a:t>chemicals regulate what the bacterium takes in from the outside world. </a:t>
            </a:r>
            <a:endParaRPr lang="en-US" sz="2400" b="1" dirty="0" smtClean="0">
              <a:solidFill>
                <a:schemeClr val="accent6"/>
              </a:solidFill>
            </a:endParaRPr>
          </a:p>
          <a:p>
            <a:endParaRPr lang="en-US" sz="2400" b="1" dirty="0">
              <a:solidFill>
                <a:schemeClr val="bg1"/>
              </a:solidFill>
            </a:endParaRPr>
          </a:p>
          <a:p>
            <a:r>
              <a:rPr lang="en-US" sz="2400" b="1" dirty="0" smtClean="0">
                <a:solidFill>
                  <a:schemeClr val="bg1"/>
                </a:solidFill>
              </a:rPr>
              <a:t>Cytoplasm-</a:t>
            </a:r>
            <a:r>
              <a:rPr lang="en-US" sz="2400" dirty="0"/>
              <a:t> </a:t>
            </a:r>
            <a:r>
              <a:rPr lang="en-US" sz="2400" b="1" dirty="0" smtClean="0">
                <a:solidFill>
                  <a:schemeClr val="accent6"/>
                </a:solidFill>
              </a:rPr>
              <a:t>semi-fluid substance that exists </a:t>
            </a:r>
            <a:r>
              <a:rPr lang="en-US" sz="2400" b="1" dirty="0">
                <a:solidFill>
                  <a:schemeClr val="accent6"/>
                </a:solidFill>
              </a:rPr>
              <a:t>throughout the interior of the cell, supporting the DNA and the </a:t>
            </a:r>
            <a:r>
              <a:rPr lang="en-US" sz="2400" b="1" dirty="0" smtClean="0">
                <a:solidFill>
                  <a:schemeClr val="accent6"/>
                </a:solidFill>
              </a:rPr>
              <a:t>ribosomes.</a:t>
            </a:r>
          </a:p>
          <a:p>
            <a:endParaRPr lang="en-US" sz="2400" b="1" dirty="0">
              <a:solidFill>
                <a:schemeClr val="bg1"/>
              </a:solidFill>
            </a:endParaRPr>
          </a:p>
          <a:p>
            <a:endParaRPr lang="en-US" sz="2400" b="1" dirty="0" smtClean="0">
              <a:solidFill>
                <a:schemeClr val="bg1"/>
              </a:solidFill>
            </a:endParaRPr>
          </a:p>
          <a:p>
            <a:r>
              <a:rPr lang="en-US" sz="2400" b="1" dirty="0" smtClean="0">
                <a:solidFill>
                  <a:schemeClr val="bg1"/>
                </a:solidFill>
              </a:rPr>
              <a:t>Fimbriae- </a:t>
            </a:r>
            <a:r>
              <a:rPr lang="en-US" sz="2400" b="1" dirty="0" smtClean="0">
                <a:solidFill>
                  <a:srgbClr val="C00000"/>
                </a:solidFill>
              </a:rPr>
              <a:t>fibrous bristles used for grasping surfaces to help bacteria adhere to them. (as an aid to the sticky capsule) when used to grasp</a:t>
            </a:r>
          </a:p>
          <a:p>
            <a:r>
              <a:rPr lang="en-US" sz="2400" b="1" dirty="0" smtClean="0">
                <a:solidFill>
                  <a:srgbClr val="C00000"/>
                </a:solidFill>
              </a:rPr>
              <a:t>other bacteria as part of reproduction, they are called sex pili.</a:t>
            </a:r>
            <a:endParaRPr lang="en-US" dirty="0" smtClean="0">
              <a:solidFill>
                <a:srgbClr val="C00000"/>
              </a:solidFill>
            </a:endParaRPr>
          </a:p>
          <a:p>
            <a:endParaRPr lang="en-US" dirty="0" smtClean="0"/>
          </a:p>
          <a:p>
            <a:endParaRPr lang="en-US" dirty="0"/>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fibrous bristles called </a:t>
            </a:r>
            <a:r>
              <a:rPr kumimoji="0" lang="en-US" altLang="en-US" sz="1800" b="1" i="0" u="none" strike="noStrike" cap="none" normalizeH="0" baseline="0" smtClean="0">
                <a:ln>
                  <a:noFill/>
                </a:ln>
                <a:solidFill>
                  <a:schemeClr val="tx1"/>
                </a:solidFill>
                <a:effectLst/>
                <a:latin typeface="Arial" panose="020B0604020202020204" pitchFamily="34" charset="0"/>
              </a:rPr>
              <a:t>fimbr</a:t>
            </a:r>
            <a:r>
              <a:rPr kumimoji="0" lang="en-US" altLang="en-US" sz="1800" b="1" i="0" u="none" strike="noStrike" cap="none" normalizeH="0" baseline="0" smtClean="0">
                <a:ln>
                  <a:noFill/>
                </a:ln>
                <a:solidFill>
                  <a:schemeClr val="tx1"/>
                </a:solidFill>
                <a:effectLst/>
                <a:latin typeface="Arial" panose="020B0604020202020204" pitchFamily="34" charset="0"/>
                <a:hlinkClick r:id="rId2"/>
              </a:rPr>
              <a:t>iae  </a:t>
            </a:r>
            <a:r>
              <a:rPr kumimoji="0" lang="en-US" altLang="en-US" sz="1300" b="0" i="0" u="none" strike="noStrike" cap="none" normalizeH="0" baseline="0" smtClean="0">
                <a:ln>
                  <a:noFill/>
                </a:ln>
                <a:solidFill>
                  <a:schemeClr val="tx1"/>
                </a:solidFill>
                <a:effectLst/>
                <a:latin typeface="Arial" panose="020B0604020202020204" pitchFamily="34" charset="0"/>
              </a:rPr>
              <a:t> </a:t>
            </a:r>
            <a:r>
              <a:rPr kumimoji="0" lang="en-US" altLang="en-US" sz="1800" b="0" i="0" u="none" strike="noStrike" cap="none" normalizeH="0" baseline="0" smtClean="0">
                <a:ln>
                  <a:noFill/>
                </a:ln>
                <a:solidFill>
                  <a:schemeClr val="tx1"/>
                </a:solidFill>
                <a:effectLst/>
                <a:latin typeface="Arial" panose="020B0604020202020204" pitchFamily="34" charset="0"/>
              </a:rPr>
              <a:t>(fim' bree ay) (singular is fimbria). Although these might look like legs or paddles, they are not used to move the bacterium about. Instead, fimbriae are typically used for grasping. Either they grasp surfaces to help the bacteria adhere to them (as an aid to the sticky capsule), or they grasp other bacteria as a part of reproduction. If they are used in reproduction, they are called </a:t>
            </a:r>
            <a:r>
              <a:rPr kumimoji="0" lang="en-US" altLang="en-US" sz="1800" b="1" i="0" u="none" strike="noStrike" cap="none" normalizeH="0" baseline="0" smtClean="0">
                <a:ln>
                  <a:noFill/>
                </a:ln>
                <a:solidFill>
                  <a:schemeClr val="tx1"/>
                </a:solidFill>
                <a:effectLst/>
                <a:latin typeface="Arial" panose="020B0604020202020204" pitchFamily="34" charset="0"/>
              </a:rPr>
              <a:t>sex pili</a:t>
            </a:r>
            <a:r>
              <a:rPr kumimoji="0" lang="en-US" altLang="en-US" sz="1800" b="0" i="0" u="none" strike="noStrike" cap="none" normalizeH="0" baseline="0" smtClean="0">
                <a:ln>
                  <a:noFill/>
                </a:ln>
                <a:solidFill>
                  <a:schemeClr val="tx1"/>
                </a:solidFill>
                <a:effectLst/>
                <a:latin typeface="Arial" panose="020B0604020202020204" pitchFamily="34" charset="0"/>
              </a:rPr>
              <a:t>.</a:t>
            </a:r>
            <a:r>
              <a:rPr kumimoji="0" lang="en-US" altLang="en-US" sz="1800" b="1" i="0" u="none" strike="noStrike" cap="none" normalizeH="0" baseline="0" smtClean="0">
                <a:ln>
                  <a:noFill/>
                </a:ln>
                <a:solidFill>
                  <a:schemeClr val="tx1"/>
                </a:solidFill>
                <a:effectLst/>
                <a:latin typeface="Arial" panose="020B0604020202020204" pitchFamily="34" charset="0"/>
              </a:rPr>
              <a:t/>
            </a:r>
            <a:br>
              <a:rPr kumimoji="0" lang="en-US" altLang="en-US" sz="1800" b="1" i="0" u="none" strike="noStrike" cap="none" normalizeH="0" baseline="0" smtClean="0">
                <a:ln>
                  <a:noFill/>
                </a:ln>
                <a:solidFill>
                  <a:schemeClr val="tx1"/>
                </a:solidFill>
                <a:effectLst/>
                <a:latin typeface="Arial" panose="020B0604020202020204" pitchFamily="34" charset="0"/>
              </a:rPr>
            </a:br>
            <a:endParaRPr kumimoji="0" lang="en-US" altLang="en-US" sz="1800" b="1" i="0" u="none" strike="noStrike" cap="none" normalizeH="0" baseline="0" smtClean="0">
              <a:ln>
                <a:noFill/>
              </a:ln>
              <a:solidFill>
                <a:schemeClr val="tx1"/>
              </a:solidFill>
              <a:effectLst/>
              <a:latin typeface="Arial" panose="020B0604020202020204" pitchFamily="34" charset="0"/>
            </a:endParaRPr>
          </a:p>
        </p:txBody>
      </p:sp>
      <p:pic>
        <p:nvPicPr>
          <p:cNvPr id="14338" name="Picture 2" descr="E:\crs\speak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675" y="-549275"/>
            <a:ext cx="2000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E:\crs\speak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396875"/>
            <a:ext cx="2000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173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684" y="-406786"/>
            <a:ext cx="8534400" cy="1507067"/>
          </a:xfrm>
        </p:spPr>
        <p:txBody>
          <a:bodyPr>
            <a:normAutofit/>
          </a:bodyPr>
          <a:lstStyle/>
          <a:p>
            <a:r>
              <a:rPr lang="en-US" sz="4000" b="1" dirty="0" smtClean="0">
                <a:solidFill>
                  <a:schemeClr val="bg1"/>
                </a:solidFill>
              </a:rPr>
              <a:t>Parts of the Bacterium Cell</a:t>
            </a:r>
            <a:endParaRPr lang="en-US" sz="4000" b="1" dirty="0">
              <a:solidFill>
                <a:schemeClr val="bg1"/>
              </a:solidFill>
            </a:endParaRPr>
          </a:p>
        </p:txBody>
      </p:sp>
      <p:sp>
        <p:nvSpPr>
          <p:cNvPr id="4" name="Rectangle 3"/>
          <p:cNvSpPr/>
          <p:nvPr/>
        </p:nvSpPr>
        <p:spPr>
          <a:xfrm>
            <a:off x="450273" y="643327"/>
            <a:ext cx="10190018" cy="6494085"/>
          </a:xfrm>
          <a:prstGeom prst="rect">
            <a:avLst/>
          </a:prstGeom>
        </p:spPr>
        <p:txBody>
          <a:bodyPr wrap="square">
            <a:spAutoFit/>
          </a:bodyPr>
          <a:lstStyle/>
          <a:p>
            <a:r>
              <a:rPr lang="en-US" sz="2800" b="1" dirty="0" smtClean="0">
                <a:solidFill>
                  <a:schemeClr val="bg1"/>
                </a:solidFill>
              </a:rPr>
              <a:t>Ribosome- </a:t>
            </a:r>
            <a:r>
              <a:rPr lang="en-US" sz="2800" b="1" dirty="0" smtClean="0">
                <a:solidFill>
                  <a:srgbClr val="C00000"/>
                </a:solidFill>
              </a:rPr>
              <a:t>chemical factories.</a:t>
            </a:r>
            <a:r>
              <a:rPr lang="en-US" sz="2800" dirty="0">
                <a:solidFill>
                  <a:srgbClr val="C00000"/>
                </a:solidFill>
              </a:rPr>
              <a:t> </a:t>
            </a:r>
            <a:r>
              <a:rPr lang="en-US" sz="2800" b="1" dirty="0">
                <a:solidFill>
                  <a:srgbClr val="C00000"/>
                </a:solidFill>
              </a:rPr>
              <a:t>make special chemicals known as </a:t>
            </a:r>
            <a:r>
              <a:rPr lang="en-US" sz="2800" b="1" dirty="0" smtClean="0">
                <a:solidFill>
                  <a:srgbClr val="C00000"/>
                </a:solidFill>
              </a:rPr>
              <a:t>proteins. (a lot more on ribosomes later!)</a:t>
            </a:r>
            <a:r>
              <a:rPr lang="en-US" sz="2800" b="1" dirty="0" smtClean="0">
                <a:solidFill>
                  <a:srgbClr val="FF0000"/>
                </a:solidFill>
              </a:rPr>
              <a:t> </a:t>
            </a:r>
            <a:endParaRPr lang="en-US" sz="2800" b="1" dirty="0">
              <a:solidFill>
                <a:srgbClr val="FF0000"/>
              </a:solidFill>
            </a:endParaRPr>
          </a:p>
          <a:p>
            <a:endParaRPr lang="en-US" sz="2800" b="1" dirty="0">
              <a:solidFill>
                <a:schemeClr val="bg1"/>
              </a:solidFill>
            </a:endParaRPr>
          </a:p>
          <a:p>
            <a:endParaRPr lang="en-US" sz="2800" b="1" dirty="0" smtClean="0">
              <a:solidFill>
                <a:schemeClr val="bg1"/>
              </a:solidFill>
            </a:endParaRPr>
          </a:p>
          <a:p>
            <a:r>
              <a:rPr lang="en-US" sz="2800" b="1" dirty="0" smtClean="0">
                <a:solidFill>
                  <a:schemeClr val="bg1"/>
                </a:solidFill>
              </a:rPr>
              <a:t>DNA-</a:t>
            </a:r>
            <a:r>
              <a:rPr lang="en-US" sz="2800" dirty="0" smtClean="0"/>
              <a:t> </a:t>
            </a:r>
            <a:r>
              <a:rPr lang="en-US" sz="2800" b="1" dirty="0">
                <a:solidFill>
                  <a:srgbClr val="C00000"/>
                </a:solidFill>
              </a:rPr>
              <a:t>holds all of the information required to make this mass of chemicals a living entity. </a:t>
            </a:r>
            <a:endParaRPr lang="en-US" sz="2800" b="1" dirty="0" smtClean="0">
              <a:solidFill>
                <a:srgbClr val="C00000"/>
              </a:solidFill>
            </a:endParaRPr>
          </a:p>
          <a:p>
            <a:endParaRPr lang="en-US" sz="2800" b="1" dirty="0">
              <a:solidFill>
                <a:srgbClr val="FF0000"/>
              </a:solidFill>
            </a:endParaRPr>
          </a:p>
          <a:p>
            <a:endParaRPr lang="en-US" sz="2800" b="1" dirty="0" smtClean="0">
              <a:solidFill>
                <a:schemeClr val="bg1"/>
              </a:solidFill>
            </a:endParaRPr>
          </a:p>
          <a:p>
            <a:r>
              <a:rPr lang="en-US" sz="2800" b="1" dirty="0" smtClean="0">
                <a:solidFill>
                  <a:schemeClr val="bg1"/>
                </a:solidFill>
              </a:rPr>
              <a:t>Capsule- </a:t>
            </a:r>
            <a:r>
              <a:rPr lang="en-US" sz="2800" b="1" dirty="0" smtClean="0">
                <a:solidFill>
                  <a:srgbClr val="C00000"/>
                </a:solidFill>
              </a:rPr>
              <a:t>surrounds </a:t>
            </a:r>
            <a:r>
              <a:rPr lang="en-US" sz="2800" b="1" dirty="0">
                <a:solidFill>
                  <a:srgbClr val="C00000"/>
                </a:solidFill>
              </a:rPr>
              <a:t>the cell wall. </a:t>
            </a:r>
            <a:r>
              <a:rPr lang="en-US" sz="2800" b="1" dirty="0" smtClean="0">
                <a:solidFill>
                  <a:srgbClr val="C00000"/>
                </a:solidFill>
              </a:rPr>
              <a:t>composed </a:t>
            </a:r>
            <a:r>
              <a:rPr lang="en-US" sz="2800" b="1" dirty="0">
                <a:solidFill>
                  <a:srgbClr val="C00000"/>
                </a:solidFill>
              </a:rPr>
              <a:t>of an organized layer of sticky sugars that help the bacteria adhere to surfaces. </a:t>
            </a:r>
            <a:r>
              <a:rPr lang="en-US" sz="2800" b="1" dirty="0" smtClean="0">
                <a:solidFill>
                  <a:srgbClr val="C00000"/>
                </a:solidFill>
              </a:rPr>
              <a:t>(example- the </a:t>
            </a:r>
            <a:r>
              <a:rPr lang="en-US" sz="2800" b="1" dirty="0">
                <a:solidFill>
                  <a:srgbClr val="C00000"/>
                </a:solidFill>
              </a:rPr>
              <a:t>bacteria that cause tooth decay are able to cling to teeth using their sticky capsules</a:t>
            </a:r>
            <a:r>
              <a:rPr lang="en-US" sz="2800" b="1" dirty="0" smtClean="0">
                <a:solidFill>
                  <a:srgbClr val="C00000"/>
                </a:solidFill>
              </a:rPr>
              <a:t>.)the </a:t>
            </a:r>
            <a:r>
              <a:rPr lang="en-US" sz="2800" b="1" dirty="0">
                <a:solidFill>
                  <a:srgbClr val="C00000"/>
                </a:solidFill>
              </a:rPr>
              <a:t>capsule is the bacterium's protective layer which tends to deter infection-fighting agents</a:t>
            </a:r>
            <a:r>
              <a:rPr lang="en-US" sz="2800" b="1" dirty="0" smtClean="0">
                <a:solidFill>
                  <a:srgbClr val="C00000"/>
                </a:solidFill>
              </a:rPr>
              <a:t>.</a:t>
            </a:r>
          </a:p>
          <a:p>
            <a:endParaRPr lang="en-US" sz="2400" b="1" dirty="0">
              <a:solidFill>
                <a:srgbClr val="FF0000"/>
              </a:solidFill>
            </a:endParaRPr>
          </a:p>
        </p:txBody>
      </p:sp>
    </p:spTree>
    <p:extLst>
      <p:ext uri="{BB962C8B-B14F-4D97-AF65-F5344CB8AC3E}">
        <p14:creationId xmlns:p14="http://schemas.microsoft.com/office/powerpoint/2010/main" val="3114450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085" y="-406786"/>
            <a:ext cx="8534400" cy="1507067"/>
          </a:xfrm>
        </p:spPr>
        <p:txBody>
          <a:bodyPr>
            <a:normAutofit/>
          </a:bodyPr>
          <a:lstStyle/>
          <a:p>
            <a:r>
              <a:rPr lang="en-US" sz="4000" b="1" dirty="0" smtClean="0">
                <a:solidFill>
                  <a:schemeClr val="bg1"/>
                </a:solidFill>
              </a:rPr>
              <a:t>Parts of the Bacterium Cell</a:t>
            </a:r>
            <a:endParaRPr lang="en-US" sz="4000" b="1" dirty="0">
              <a:solidFill>
                <a:schemeClr val="bg1"/>
              </a:solidFill>
            </a:endParaRPr>
          </a:p>
        </p:txBody>
      </p:sp>
      <p:sp>
        <p:nvSpPr>
          <p:cNvPr id="4" name="TextBox 3"/>
          <p:cNvSpPr txBox="1"/>
          <p:nvPr/>
        </p:nvSpPr>
        <p:spPr>
          <a:xfrm>
            <a:off x="177002" y="743458"/>
            <a:ext cx="10475372" cy="5386090"/>
          </a:xfrm>
          <a:prstGeom prst="rect">
            <a:avLst/>
          </a:prstGeom>
          <a:noFill/>
        </p:spPr>
        <p:txBody>
          <a:bodyPr wrap="square" rtlCol="0">
            <a:spAutoFit/>
          </a:bodyPr>
          <a:lstStyle/>
          <a:p>
            <a:r>
              <a:rPr lang="en-US" sz="2400" b="1" dirty="0" smtClean="0">
                <a:solidFill>
                  <a:schemeClr val="bg1"/>
                </a:solidFill>
              </a:rPr>
              <a:t>Flagella- </a:t>
            </a:r>
            <a:r>
              <a:rPr lang="en-US" sz="2400" b="1" dirty="0" smtClean="0">
                <a:solidFill>
                  <a:schemeClr val="accent6"/>
                </a:solidFill>
              </a:rPr>
              <a:t>accomplishes locomotion(moving the bacterium from one </a:t>
            </a:r>
          </a:p>
          <a:p>
            <a:r>
              <a:rPr lang="en-US" sz="2400" b="1" dirty="0" smtClean="0">
                <a:solidFill>
                  <a:schemeClr val="accent6"/>
                </a:solidFill>
              </a:rPr>
              <a:t>location to the other) </a:t>
            </a:r>
            <a:r>
              <a:rPr lang="en-US" sz="2400" b="1" dirty="0">
                <a:solidFill>
                  <a:schemeClr val="accent6"/>
                </a:solidFill>
              </a:rPr>
              <a:t>i</a:t>
            </a:r>
            <a:r>
              <a:rPr lang="en-US" sz="2400" b="1" dirty="0" smtClean="0">
                <a:solidFill>
                  <a:schemeClr val="accent6"/>
                </a:solidFill>
              </a:rPr>
              <a:t>f the cell does not have flagella, then there is</a:t>
            </a:r>
          </a:p>
          <a:p>
            <a:r>
              <a:rPr lang="en-US" sz="2400" b="1" dirty="0" smtClean="0">
                <a:solidFill>
                  <a:schemeClr val="accent6"/>
                </a:solidFill>
              </a:rPr>
              <a:t>no locomotion. some bacteria have none. some bacteria have more</a:t>
            </a:r>
          </a:p>
          <a:p>
            <a:r>
              <a:rPr lang="en-US" sz="2400" b="1" dirty="0" smtClean="0">
                <a:solidFill>
                  <a:schemeClr val="accent6"/>
                </a:solidFill>
              </a:rPr>
              <a:t>than one.</a:t>
            </a:r>
          </a:p>
          <a:p>
            <a:endParaRPr lang="en-US" sz="2400" b="1" dirty="0">
              <a:solidFill>
                <a:schemeClr val="bg1"/>
              </a:solidFill>
            </a:endParaRPr>
          </a:p>
          <a:p>
            <a:r>
              <a:rPr lang="en-US" sz="2800" b="1" dirty="0" smtClean="0">
                <a:solidFill>
                  <a:schemeClr val="bg1"/>
                </a:solidFill>
              </a:rPr>
              <a:t>It is composed of three parts:</a:t>
            </a:r>
          </a:p>
          <a:p>
            <a:endParaRPr lang="en-US" sz="2800" b="1" dirty="0" smtClean="0">
              <a:solidFill>
                <a:schemeClr val="bg1"/>
              </a:solidFill>
            </a:endParaRPr>
          </a:p>
          <a:p>
            <a:r>
              <a:rPr lang="en-US" sz="2400" b="1" dirty="0" smtClean="0">
                <a:solidFill>
                  <a:schemeClr val="bg1"/>
                </a:solidFill>
              </a:rPr>
              <a:t>a)Filament- </a:t>
            </a:r>
            <a:r>
              <a:rPr lang="en-US" sz="2400" b="1" dirty="0" smtClean="0">
                <a:solidFill>
                  <a:srgbClr val="C00000"/>
                </a:solidFill>
              </a:rPr>
              <a:t>attaches to the hook</a:t>
            </a:r>
          </a:p>
          <a:p>
            <a:endParaRPr lang="en-US" sz="2400" b="1" dirty="0" smtClean="0">
              <a:solidFill>
                <a:schemeClr val="bg1"/>
              </a:solidFill>
            </a:endParaRPr>
          </a:p>
          <a:p>
            <a:r>
              <a:rPr lang="en-US" sz="2400" b="1" dirty="0" smtClean="0">
                <a:solidFill>
                  <a:schemeClr val="bg1"/>
                </a:solidFill>
              </a:rPr>
              <a:t>b)Hook-</a:t>
            </a:r>
            <a:r>
              <a:rPr lang="en-US" sz="2400" dirty="0"/>
              <a:t> </a:t>
            </a:r>
            <a:r>
              <a:rPr lang="en-US" sz="2400" b="1" dirty="0">
                <a:solidFill>
                  <a:srgbClr val="C00000"/>
                </a:solidFill>
              </a:rPr>
              <a:t>The hook slides onto a rod that sticks </a:t>
            </a:r>
            <a:endParaRPr lang="en-US" sz="2400" b="1" dirty="0" smtClean="0">
              <a:solidFill>
                <a:srgbClr val="C00000"/>
              </a:solidFill>
            </a:endParaRPr>
          </a:p>
          <a:p>
            <a:r>
              <a:rPr lang="en-US" sz="2400" b="1" dirty="0">
                <a:solidFill>
                  <a:srgbClr val="C00000"/>
                </a:solidFill>
              </a:rPr>
              <a:t> </a:t>
            </a:r>
            <a:r>
              <a:rPr lang="en-US" sz="2400" b="1" dirty="0" smtClean="0">
                <a:solidFill>
                  <a:srgbClr val="C00000"/>
                </a:solidFill>
              </a:rPr>
              <a:t>  through the </a:t>
            </a:r>
            <a:r>
              <a:rPr lang="en-US" sz="2400" b="1" dirty="0">
                <a:solidFill>
                  <a:srgbClr val="C00000"/>
                </a:solidFill>
              </a:rPr>
              <a:t>cell wall</a:t>
            </a:r>
            <a:r>
              <a:rPr lang="en-US" sz="2400" b="1" dirty="0" smtClean="0">
                <a:solidFill>
                  <a:srgbClr val="C00000"/>
                </a:solidFill>
              </a:rPr>
              <a:t>.</a:t>
            </a:r>
          </a:p>
          <a:p>
            <a:endParaRPr lang="en-US" sz="2400" b="1" dirty="0">
              <a:solidFill>
                <a:schemeClr val="accent6"/>
              </a:solidFill>
            </a:endParaRPr>
          </a:p>
          <a:p>
            <a:r>
              <a:rPr lang="en-US" sz="2400" b="1" dirty="0" smtClean="0">
                <a:solidFill>
                  <a:schemeClr val="bg1"/>
                </a:solidFill>
              </a:rPr>
              <a:t>c)Basal Body-</a:t>
            </a:r>
            <a:r>
              <a:rPr lang="en-US" sz="2400" dirty="0"/>
              <a:t> </a:t>
            </a:r>
            <a:r>
              <a:rPr lang="en-US" sz="2400" b="1" dirty="0" smtClean="0">
                <a:solidFill>
                  <a:srgbClr val="C00000"/>
                </a:solidFill>
              </a:rPr>
              <a:t>the </a:t>
            </a:r>
            <a:r>
              <a:rPr lang="en-US" sz="2400" b="1" dirty="0">
                <a:solidFill>
                  <a:srgbClr val="C00000"/>
                </a:solidFill>
              </a:rPr>
              <a:t>rod, and all of the structures </a:t>
            </a:r>
            <a:endParaRPr lang="en-US" sz="2400" b="1" dirty="0" smtClean="0">
              <a:solidFill>
                <a:srgbClr val="C00000"/>
              </a:solidFill>
            </a:endParaRPr>
          </a:p>
          <a:p>
            <a:r>
              <a:rPr lang="en-US" sz="2400" b="1" dirty="0">
                <a:solidFill>
                  <a:srgbClr val="C00000"/>
                </a:solidFill>
              </a:rPr>
              <a:t> </a:t>
            </a:r>
            <a:r>
              <a:rPr lang="en-US" sz="2400" b="1" dirty="0" smtClean="0">
                <a:solidFill>
                  <a:srgbClr val="C00000"/>
                </a:solidFill>
              </a:rPr>
              <a:t>   that attach it </a:t>
            </a:r>
            <a:r>
              <a:rPr lang="en-US" sz="2400" b="1" dirty="0">
                <a:solidFill>
                  <a:srgbClr val="C00000"/>
                </a:solidFill>
              </a:rPr>
              <a:t>to the cell </a:t>
            </a:r>
            <a:r>
              <a:rPr lang="en-US" sz="2400" b="1" dirty="0" smtClean="0">
                <a:solidFill>
                  <a:srgbClr val="C00000"/>
                </a:solidFill>
              </a:rPr>
              <a:t>wall</a:t>
            </a:r>
            <a:r>
              <a:rPr lang="en-US" sz="2400" b="1" dirty="0">
                <a:solidFill>
                  <a:srgbClr val="C00000"/>
                </a:solidFill>
              </a:rPr>
              <a:t>.</a:t>
            </a:r>
            <a:r>
              <a:rPr lang="en-US" sz="2400" b="1" dirty="0" smtClean="0">
                <a:solidFill>
                  <a:srgbClr val="C00000"/>
                </a:solidFill>
              </a:rPr>
              <a:t> </a:t>
            </a:r>
            <a:endParaRPr lang="en-US" sz="2400" b="1" dirty="0">
              <a:solidFill>
                <a:srgbClr val="C00000"/>
              </a:solidFill>
            </a:endParaRPr>
          </a:p>
        </p:txBody>
      </p:sp>
      <p:pic>
        <p:nvPicPr>
          <p:cNvPr id="15362" name="Picture 2" descr="https://o.quizlet.com/5mTG8241Z4wRpSPxewr.3w_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47" y="2025071"/>
            <a:ext cx="4447310" cy="454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58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812" y="-417178"/>
            <a:ext cx="8534400" cy="1507067"/>
          </a:xfrm>
        </p:spPr>
        <p:txBody>
          <a:bodyPr/>
          <a:lstStyle/>
          <a:p>
            <a:r>
              <a:rPr lang="en-US" b="1" dirty="0" smtClean="0">
                <a:solidFill>
                  <a:schemeClr val="bg1"/>
                </a:solidFill>
              </a:rPr>
              <a:t>Module 2 Summary</a:t>
            </a:r>
            <a:endParaRPr lang="en-US" b="1" dirty="0">
              <a:solidFill>
                <a:schemeClr val="bg1"/>
              </a:solidFill>
            </a:endParaRPr>
          </a:p>
        </p:txBody>
      </p:sp>
      <p:sp>
        <p:nvSpPr>
          <p:cNvPr id="3" name="Content Placeholder 2"/>
          <p:cNvSpPr>
            <a:spLocks noGrp="1"/>
          </p:cNvSpPr>
          <p:nvPr>
            <p:ph idx="1"/>
          </p:nvPr>
        </p:nvSpPr>
        <p:spPr>
          <a:xfrm>
            <a:off x="509154" y="721590"/>
            <a:ext cx="9518073" cy="6411191"/>
          </a:xfrm>
        </p:spPr>
        <p:txBody>
          <a:bodyPr>
            <a:normAutofit lnSpcReduction="10000"/>
          </a:bodyPr>
          <a:lstStyle/>
          <a:p>
            <a:pPr>
              <a:buFont typeface="Arial" panose="020B0604020202020204" pitchFamily="34" charset="0"/>
              <a:buChar char="•"/>
            </a:pPr>
            <a:r>
              <a:rPr lang="en-US" sz="2200" b="1" dirty="0" smtClean="0">
                <a:solidFill>
                  <a:schemeClr val="bg1"/>
                </a:solidFill>
              </a:rPr>
              <a:t>History of the Microscope/Discovery of Bacteria</a:t>
            </a:r>
          </a:p>
          <a:p>
            <a:pPr>
              <a:buFont typeface="Arial" panose="020B0604020202020204" pitchFamily="34" charset="0"/>
              <a:buChar char="•"/>
            </a:pPr>
            <a:r>
              <a:rPr lang="en-US" sz="2200" b="1" dirty="0" smtClean="0">
                <a:solidFill>
                  <a:schemeClr val="bg1"/>
                </a:solidFill>
              </a:rPr>
              <a:t>Bacteria-</a:t>
            </a:r>
          </a:p>
          <a:p>
            <a:pPr>
              <a:buFont typeface="Arial" panose="020B0604020202020204" pitchFamily="34" charset="0"/>
              <a:buChar char="•"/>
            </a:pPr>
            <a:r>
              <a:rPr lang="en-US" sz="2200" b="1" dirty="0" smtClean="0">
                <a:solidFill>
                  <a:schemeClr val="bg1"/>
                </a:solidFill>
              </a:rPr>
              <a:t>Classification: Kingdom Monera</a:t>
            </a:r>
          </a:p>
          <a:p>
            <a:pPr>
              <a:buFont typeface="Arial" panose="020B0604020202020204" pitchFamily="34" charset="0"/>
              <a:buChar char="•"/>
            </a:pPr>
            <a:r>
              <a:rPr lang="en-US" sz="2200" b="1" dirty="0" smtClean="0">
                <a:solidFill>
                  <a:schemeClr val="bg1"/>
                </a:solidFill>
              </a:rPr>
              <a:t>Size and Shape</a:t>
            </a:r>
          </a:p>
          <a:p>
            <a:pPr>
              <a:buFont typeface="Arial" panose="020B0604020202020204" pitchFamily="34" charset="0"/>
              <a:buChar char="•"/>
            </a:pPr>
            <a:r>
              <a:rPr lang="en-US" sz="2200" b="1" dirty="0" smtClean="0">
                <a:solidFill>
                  <a:schemeClr val="bg1"/>
                </a:solidFill>
              </a:rPr>
              <a:t>Cell Structure and Function</a:t>
            </a:r>
          </a:p>
          <a:p>
            <a:pPr>
              <a:buFont typeface="Arial" panose="020B0604020202020204" pitchFamily="34" charset="0"/>
              <a:buChar char="•"/>
            </a:pPr>
            <a:r>
              <a:rPr lang="en-US" sz="2200" b="1" dirty="0" smtClean="0">
                <a:solidFill>
                  <a:schemeClr val="bg1"/>
                </a:solidFill>
              </a:rPr>
              <a:t>Eating Habits </a:t>
            </a:r>
          </a:p>
          <a:p>
            <a:pPr>
              <a:buFont typeface="Arial" panose="020B0604020202020204" pitchFamily="34" charset="0"/>
              <a:buChar char="•"/>
            </a:pPr>
            <a:r>
              <a:rPr lang="en-US" sz="2200" b="1" dirty="0" smtClean="0">
                <a:solidFill>
                  <a:schemeClr val="bg1"/>
                </a:solidFill>
              </a:rPr>
              <a:t>Asexual Reproduction </a:t>
            </a:r>
          </a:p>
          <a:p>
            <a:pPr>
              <a:buFont typeface="Arial" panose="020B0604020202020204" pitchFamily="34" charset="0"/>
              <a:buChar char="•"/>
            </a:pPr>
            <a:r>
              <a:rPr lang="en-US" sz="2200" b="1" dirty="0" smtClean="0">
                <a:solidFill>
                  <a:schemeClr val="bg1"/>
                </a:solidFill>
              </a:rPr>
              <a:t>Genetic Recombination</a:t>
            </a:r>
          </a:p>
          <a:p>
            <a:pPr>
              <a:buFont typeface="Arial" panose="020B0604020202020204" pitchFamily="34" charset="0"/>
              <a:buChar char="•"/>
            </a:pPr>
            <a:r>
              <a:rPr lang="en-US" sz="2200" b="1" dirty="0" smtClean="0">
                <a:solidFill>
                  <a:schemeClr val="bg1"/>
                </a:solidFill>
              </a:rPr>
              <a:t>Colonies</a:t>
            </a:r>
          </a:p>
          <a:p>
            <a:pPr>
              <a:buFont typeface="Arial" panose="020B0604020202020204" pitchFamily="34" charset="0"/>
              <a:buChar char="•"/>
            </a:pPr>
            <a:r>
              <a:rPr lang="en-US" sz="2200" b="1" dirty="0" smtClean="0">
                <a:solidFill>
                  <a:schemeClr val="bg1"/>
                </a:solidFill>
              </a:rPr>
              <a:t>Transformation and Conduction</a:t>
            </a:r>
          </a:p>
          <a:p>
            <a:pPr>
              <a:buFont typeface="Arial" panose="020B0604020202020204" pitchFamily="34" charset="0"/>
              <a:buChar char="•"/>
            </a:pPr>
            <a:r>
              <a:rPr lang="en-US" sz="2200" b="1" dirty="0" smtClean="0">
                <a:solidFill>
                  <a:schemeClr val="bg1"/>
                </a:solidFill>
              </a:rPr>
              <a:t>Gram + and Gram –</a:t>
            </a:r>
          </a:p>
          <a:p>
            <a:pPr>
              <a:buFont typeface="Arial" panose="020B0604020202020204" pitchFamily="34" charset="0"/>
              <a:buChar char="•"/>
            </a:pPr>
            <a:r>
              <a:rPr lang="en-US" sz="2200" b="1" dirty="0" smtClean="0">
                <a:solidFill>
                  <a:schemeClr val="bg1"/>
                </a:solidFill>
              </a:rPr>
              <a:t>Conditions for Growth</a:t>
            </a:r>
          </a:p>
          <a:p>
            <a:pPr>
              <a:buFont typeface="Arial" panose="020B0604020202020204" pitchFamily="34" charset="0"/>
              <a:buChar char="•"/>
            </a:pPr>
            <a:r>
              <a:rPr lang="en-US" sz="2200" b="1" dirty="0" smtClean="0">
                <a:solidFill>
                  <a:schemeClr val="bg1"/>
                </a:solidFill>
              </a:rPr>
              <a:t>Culturing</a:t>
            </a:r>
          </a:p>
          <a:p>
            <a:pPr>
              <a:buFont typeface="Arial" panose="020B0604020202020204" pitchFamily="34" charset="0"/>
              <a:buChar char="•"/>
            </a:pPr>
            <a:r>
              <a:rPr lang="en-US" sz="2200" b="1" dirty="0" smtClean="0">
                <a:solidFill>
                  <a:schemeClr val="bg1"/>
                </a:solidFill>
              </a:rPr>
              <a:t>Infections</a:t>
            </a:r>
          </a:p>
          <a:p>
            <a:pPr>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7658064" y="617681"/>
            <a:ext cx="4137457" cy="2961409"/>
          </a:xfrm>
          <a:prstGeom prst="rect">
            <a:avLst/>
          </a:prstGeom>
        </p:spPr>
      </p:pic>
      <p:pic>
        <p:nvPicPr>
          <p:cNvPr id="9" name="Picture 8"/>
          <p:cNvPicPr>
            <a:picLocks noChangeAspect="1"/>
          </p:cNvPicPr>
          <p:nvPr/>
        </p:nvPicPr>
        <p:blipFill>
          <a:blip r:embed="rId3"/>
          <a:stretch>
            <a:fillRect/>
          </a:stretch>
        </p:blipFill>
        <p:spPr>
          <a:xfrm>
            <a:off x="7658064" y="3803070"/>
            <a:ext cx="4137457" cy="2930237"/>
          </a:xfrm>
          <a:prstGeom prst="rect">
            <a:avLst/>
          </a:prstGeom>
        </p:spPr>
      </p:pic>
    </p:spTree>
    <p:extLst>
      <p:ext uri="{BB962C8B-B14F-4D97-AF65-F5344CB8AC3E}">
        <p14:creationId xmlns:p14="http://schemas.microsoft.com/office/powerpoint/2010/main" val="411937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691" y="-458742"/>
            <a:ext cx="8534400" cy="1507067"/>
          </a:xfrm>
        </p:spPr>
        <p:txBody>
          <a:bodyPr>
            <a:normAutofit/>
          </a:bodyPr>
          <a:lstStyle/>
          <a:p>
            <a:r>
              <a:rPr lang="en-US" b="1" dirty="0" smtClean="0">
                <a:solidFill>
                  <a:schemeClr val="bg1"/>
                </a:solidFill>
              </a:rPr>
              <a:t>  3 Types of Bacteria</a:t>
            </a: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45" y="665019"/>
            <a:ext cx="10852031" cy="5984008"/>
          </a:xfrm>
          <a:prstGeom prst="rect">
            <a:avLst/>
          </a:prstGeom>
        </p:spPr>
      </p:pic>
    </p:spTree>
    <p:extLst>
      <p:ext uri="{BB962C8B-B14F-4D97-AF65-F5344CB8AC3E}">
        <p14:creationId xmlns:p14="http://schemas.microsoft.com/office/powerpoint/2010/main" val="3969424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366638"/>
            <a:ext cx="11679382" cy="1507067"/>
          </a:xfrm>
        </p:spPr>
        <p:txBody>
          <a:bodyPr/>
          <a:lstStyle/>
          <a:p>
            <a:r>
              <a:rPr lang="en-US" b="1" dirty="0" smtClean="0">
                <a:solidFill>
                  <a:schemeClr val="bg1"/>
                </a:solidFill>
              </a:rPr>
              <a:t>Name the Bacteria Shape of the Following:</a:t>
            </a:r>
            <a:endParaRPr lang="en-US" b="1" dirty="0">
              <a:solidFill>
                <a:schemeClr val="bg1"/>
              </a:solidFill>
            </a:endParaRPr>
          </a:p>
        </p:txBody>
      </p:sp>
      <p:sp>
        <p:nvSpPr>
          <p:cNvPr id="4" name="Rectangle 3"/>
          <p:cNvSpPr/>
          <p:nvPr/>
        </p:nvSpPr>
        <p:spPr>
          <a:xfrm>
            <a:off x="0" y="1015823"/>
            <a:ext cx="11724752" cy="5262979"/>
          </a:xfrm>
          <a:prstGeom prst="rect">
            <a:avLst/>
          </a:prstGeom>
        </p:spPr>
        <p:txBody>
          <a:bodyPr wrap="square">
            <a:spAutoFit/>
          </a:bodyPr>
          <a:lstStyle/>
          <a:p>
            <a:r>
              <a:rPr lang="en-US" sz="2800" b="1" i="1" dirty="0">
                <a:solidFill>
                  <a:schemeClr val="bg1"/>
                </a:solidFill>
              </a:rPr>
              <a:t>Lactobacillus </a:t>
            </a:r>
            <a:r>
              <a:rPr lang="en-US" sz="2800" b="1" i="1" dirty="0" err="1" smtClean="0">
                <a:solidFill>
                  <a:schemeClr val="bg1"/>
                </a:solidFill>
              </a:rPr>
              <a:t>helveticus</a:t>
            </a:r>
            <a:r>
              <a:rPr lang="en-US" sz="2800" b="1" i="1" dirty="0" smtClean="0">
                <a:solidFill>
                  <a:schemeClr val="bg1"/>
                </a:solidFill>
              </a:rPr>
              <a:t>                             </a:t>
            </a:r>
            <a:r>
              <a:rPr lang="en-US" sz="2800" b="1" i="1" dirty="0" err="1" smtClean="0">
                <a:solidFill>
                  <a:schemeClr val="bg1"/>
                </a:solidFill>
              </a:rPr>
              <a:t>Strepococcal</a:t>
            </a:r>
            <a:r>
              <a:rPr lang="en-US" sz="2800" b="1" i="1" dirty="0" smtClean="0">
                <a:solidFill>
                  <a:schemeClr val="bg1"/>
                </a:solidFill>
              </a:rPr>
              <a:t> pharyngitis                    </a:t>
            </a:r>
          </a:p>
          <a:p>
            <a:endParaRPr lang="en-US" sz="2800" b="1" i="1" dirty="0" smtClean="0">
              <a:solidFill>
                <a:schemeClr val="bg1"/>
              </a:solidFill>
            </a:endParaRPr>
          </a:p>
          <a:p>
            <a:endParaRPr lang="en-US" sz="2800" b="1" i="1" dirty="0">
              <a:solidFill>
                <a:schemeClr val="bg1"/>
              </a:solidFill>
            </a:endParaRPr>
          </a:p>
          <a:p>
            <a:r>
              <a:rPr lang="en-US" sz="2800" b="1" i="1" dirty="0" smtClean="0">
                <a:solidFill>
                  <a:schemeClr val="bg1"/>
                </a:solidFill>
              </a:rPr>
              <a:t>Staphylococcus aureus</a:t>
            </a:r>
          </a:p>
          <a:p>
            <a:endParaRPr lang="en-US" sz="2800" b="1" i="1" dirty="0">
              <a:solidFill>
                <a:schemeClr val="bg1"/>
              </a:solidFill>
            </a:endParaRPr>
          </a:p>
          <a:p>
            <a:endParaRPr lang="en-US" sz="2800" b="1" i="1" dirty="0" smtClean="0">
              <a:solidFill>
                <a:schemeClr val="bg1"/>
              </a:solidFill>
            </a:endParaRPr>
          </a:p>
          <a:p>
            <a:r>
              <a:rPr lang="en-US" sz="2800" dirty="0" smtClean="0"/>
              <a:t>                                                                              </a:t>
            </a:r>
          </a:p>
          <a:p>
            <a:r>
              <a:rPr lang="en-US" sz="2800" b="1" i="1" dirty="0">
                <a:solidFill>
                  <a:schemeClr val="bg1"/>
                </a:solidFill>
              </a:rPr>
              <a:t> </a:t>
            </a:r>
            <a:r>
              <a:rPr lang="en-US" sz="2800" b="1" i="1" dirty="0" smtClean="0">
                <a:solidFill>
                  <a:schemeClr val="bg1"/>
                </a:solidFill>
              </a:rPr>
              <a:t>                                                                             </a:t>
            </a:r>
            <a:r>
              <a:rPr lang="en-US" sz="2800" b="1" i="1" dirty="0" err="1" smtClean="0">
                <a:solidFill>
                  <a:schemeClr val="bg1"/>
                </a:solidFill>
              </a:rPr>
              <a:t>Borrelia</a:t>
            </a:r>
            <a:r>
              <a:rPr lang="en-US" sz="2800" b="1" i="1" dirty="0" smtClean="0">
                <a:solidFill>
                  <a:schemeClr val="bg1"/>
                </a:solidFill>
              </a:rPr>
              <a:t> </a:t>
            </a:r>
            <a:r>
              <a:rPr lang="en-US" sz="2800" b="1" i="1" dirty="0" err="1">
                <a:solidFill>
                  <a:schemeClr val="bg1"/>
                </a:solidFill>
              </a:rPr>
              <a:t>burgdorfer</a:t>
            </a:r>
            <a:r>
              <a:rPr lang="en-US" sz="2800" b="1" dirty="0" err="1">
                <a:solidFill>
                  <a:schemeClr val="bg1"/>
                </a:solidFill>
              </a:rPr>
              <a:t>i</a:t>
            </a:r>
            <a:endParaRPr lang="en-US" sz="2800" b="1" i="1" dirty="0" smtClean="0">
              <a:solidFill>
                <a:schemeClr val="bg1"/>
              </a:solidFill>
            </a:endParaRPr>
          </a:p>
          <a:p>
            <a:r>
              <a:rPr lang="en-US" sz="2800" b="1" i="1" dirty="0" smtClean="0">
                <a:solidFill>
                  <a:schemeClr val="bg1"/>
                </a:solidFill>
              </a:rPr>
              <a:t>Spirillum </a:t>
            </a:r>
            <a:r>
              <a:rPr lang="en-US" sz="2800" b="1" i="1" dirty="0" err="1" smtClean="0">
                <a:solidFill>
                  <a:schemeClr val="bg1"/>
                </a:solidFill>
              </a:rPr>
              <a:t>volutans</a:t>
            </a:r>
            <a:r>
              <a:rPr lang="en-US" sz="2800" b="1" i="1" dirty="0" smtClean="0">
                <a:solidFill>
                  <a:schemeClr val="bg1"/>
                </a:solidFill>
              </a:rPr>
              <a:t>             Escherichia </a:t>
            </a:r>
            <a:r>
              <a:rPr lang="en-US" sz="2800" b="1" i="1" dirty="0">
                <a:solidFill>
                  <a:schemeClr val="bg1"/>
                </a:solidFill>
              </a:rPr>
              <a:t>coli</a:t>
            </a:r>
          </a:p>
          <a:p>
            <a:endParaRPr lang="en-US" sz="2800" b="1" i="1" dirty="0" smtClean="0">
              <a:solidFill>
                <a:schemeClr val="bg1"/>
              </a:solidFill>
            </a:endParaRPr>
          </a:p>
          <a:p>
            <a:endParaRPr lang="en-US" sz="2800" b="1" i="1" dirty="0" smtClean="0">
              <a:solidFill>
                <a:schemeClr val="bg1"/>
              </a:solidFill>
            </a:endParaRPr>
          </a:p>
          <a:p>
            <a:endParaRPr lang="en-US" sz="2800" b="1"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35" y="4952133"/>
            <a:ext cx="2883891" cy="17707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430" y="4598687"/>
            <a:ext cx="2483427" cy="2124230"/>
          </a:xfrm>
          <a:prstGeom prst="rect">
            <a:avLst/>
          </a:prstGeom>
        </p:spPr>
      </p:pic>
      <p:pic>
        <p:nvPicPr>
          <p:cNvPr id="10" name="Picture 9"/>
          <p:cNvPicPr>
            <a:picLocks noChangeAspect="1"/>
          </p:cNvPicPr>
          <p:nvPr/>
        </p:nvPicPr>
        <p:blipFill>
          <a:blip r:embed="rId4"/>
          <a:stretch>
            <a:fillRect/>
          </a:stretch>
        </p:blipFill>
        <p:spPr>
          <a:xfrm>
            <a:off x="7979095" y="1564104"/>
            <a:ext cx="2457450" cy="185737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3736" y="4894117"/>
            <a:ext cx="2438400" cy="1828800"/>
          </a:xfrm>
          <a:prstGeom prst="rect">
            <a:avLst/>
          </a:prstGeom>
        </p:spPr>
      </p:pic>
    </p:spTree>
    <p:extLst>
      <p:ext uri="{BB962C8B-B14F-4D97-AF65-F5344CB8AC3E}">
        <p14:creationId xmlns:p14="http://schemas.microsoft.com/office/powerpoint/2010/main" val="329990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594" y="-323658"/>
            <a:ext cx="8534400" cy="1507067"/>
          </a:xfrm>
        </p:spPr>
        <p:txBody>
          <a:bodyPr>
            <a:normAutofit/>
          </a:bodyPr>
          <a:lstStyle/>
          <a:p>
            <a:r>
              <a:rPr lang="en-US" sz="4000" b="1" dirty="0" smtClean="0">
                <a:solidFill>
                  <a:schemeClr val="bg1"/>
                </a:solidFill>
              </a:rPr>
              <a:t>OYO Questions</a:t>
            </a:r>
            <a:endParaRPr lang="en-US" sz="4000" b="1" dirty="0">
              <a:solidFill>
                <a:schemeClr val="bg1"/>
              </a:solidFill>
            </a:endParaRPr>
          </a:p>
        </p:txBody>
      </p:sp>
      <p:sp>
        <p:nvSpPr>
          <p:cNvPr id="4" name="Rectangle 3"/>
          <p:cNvSpPr/>
          <p:nvPr/>
        </p:nvSpPr>
        <p:spPr>
          <a:xfrm>
            <a:off x="1423555" y="861291"/>
            <a:ext cx="8021782" cy="5909310"/>
          </a:xfrm>
          <a:prstGeom prst="rect">
            <a:avLst/>
          </a:prstGeom>
        </p:spPr>
        <p:txBody>
          <a:bodyPr wrap="square">
            <a:spAutoFit/>
          </a:bodyPr>
          <a:lstStyle/>
          <a:p>
            <a:r>
              <a:rPr lang="en-US" sz="2400" b="1" dirty="0">
                <a:solidFill>
                  <a:schemeClr val="bg1"/>
                </a:solidFill>
              </a:rPr>
              <a:t>Two different species of bacteria attempt to infect an organism. One bacterium succeeds, while the other is destroyed by the organism's infection-fighting mechanisms. What is most likely the major difference between these two bacteria</a:t>
            </a:r>
            <a:r>
              <a:rPr lang="en-US" sz="2400" b="1" dirty="0" smtClean="0">
                <a:solidFill>
                  <a:schemeClr val="bg1"/>
                </a:solidFill>
              </a:rPr>
              <a:t>?</a:t>
            </a:r>
          </a:p>
          <a:p>
            <a:endParaRPr lang="en-US" sz="2400" b="1" dirty="0">
              <a:solidFill>
                <a:schemeClr val="bg1"/>
              </a:solidFill>
            </a:endParaRPr>
          </a:p>
          <a:p>
            <a:endParaRPr lang="en-US" sz="2400" b="1" dirty="0" smtClean="0">
              <a:solidFill>
                <a:schemeClr val="bg1"/>
              </a:solidFill>
            </a:endParaRPr>
          </a:p>
          <a:p>
            <a:r>
              <a:rPr lang="en-US" sz="2400" b="1" dirty="0">
                <a:solidFill>
                  <a:schemeClr val="bg1"/>
                </a:solidFill>
              </a:rPr>
              <a:t/>
            </a:r>
            <a:br>
              <a:rPr lang="en-US" sz="2400" b="1" dirty="0">
                <a:solidFill>
                  <a:schemeClr val="bg1"/>
                </a:solidFill>
              </a:rPr>
            </a:br>
            <a:r>
              <a:rPr lang="en-US" sz="2400" b="1" dirty="0">
                <a:solidFill>
                  <a:schemeClr val="bg1"/>
                </a:solidFill>
              </a:rPr>
              <a:t>A bacterium is poisoned by a substance that is allowed into the interior of the cell. What bacterial component did not do its job</a:t>
            </a:r>
            <a:r>
              <a:rPr lang="en-US" sz="2400" b="1" dirty="0" smtClean="0">
                <a:solidFill>
                  <a:schemeClr val="bg1"/>
                </a:solidFill>
              </a:rPr>
              <a:t>?</a:t>
            </a:r>
          </a:p>
          <a:p>
            <a:endParaRPr lang="en-US" sz="2400" b="1" dirty="0">
              <a:solidFill>
                <a:schemeClr val="bg1"/>
              </a:solidFill>
            </a:endParaRPr>
          </a:p>
          <a:p>
            <a:endParaRPr lang="en-US" sz="2400" b="1" dirty="0" smtClean="0">
              <a:solidFill>
                <a:schemeClr val="bg1"/>
              </a:solidFill>
            </a:endParaRPr>
          </a:p>
          <a:p>
            <a:r>
              <a:rPr lang="en-US" sz="2400" b="1" dirty="0">
                <a:solidFill>
                  <a:schemeClr val="bg1"/>
                </a:solidFill>
              </a:rPr>
              <a:t>If a bacterium cannot move, what structure is it missing?</a:t>
            </a:r>
            <a:r>
              <a:rPr lang="en-US" dirty="0"/>
              <a:t/>
            </a:r>
            <a:br>
              <a:rPr lang="en-US" dirty="0"/>
            </a:br>
            <a:endParaRPr lang="en-US" b="1" dirty="0">
              <a:solidFill>
                <a:schemeClr val="bg1"/>
              </a:solidFill>
            </a:endParaRPr>
          </a:p>
        </p:txBody>
      </p:sp>
    </p:spTree>
    <p:extLst>
      <p:ext uri="{BB962C8B-B14F-4D97-AF65-F5344CB8AC3E}">
        <p14:creationId xmlns:p14="http://schemas.microsoft.com/office/powerpoint/2010/main" val="2466520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715" y="-318843"/>
            <a:ext cx="8534400" cy="1507067"/>
          </a:xfrm>
        </p:spPr>
        <p:txBody>
          <a:bodyPr/>
          <a:lstStyle/>
          <a:p>
            <a:r>
              <a:rPr lang="en-US" b="1" dirty="0" smtClean="0">
                <a:solidFill>
                  <a:schemeClr val="bg1"/>
                </a:solidFill>
              </a:rPr>
              <a:t>Bacteria</a:t>
            </a:r>
            <a:endParaRPr lang="en-US" b="1" dirty="0">
              <a:solidFill>
                <a:schemeClr val="bg1"/>
              </a:solidFill>
            </a:endParaRPr>
          </a:p>
        </p:txBody>
      </p:sp>
      <p:sp>
        <p:nvSpPr>
          <p:cNvPr id="4" name="TextBox 3"/>
          <p:cNvSpPr txBox="1"/>
          <p:nvPr/>
        </p:nvSpPr>
        <p:spPr>
          <a:xfrm>
            <a:off x="1538868" y="1483113"/>
            <a:ext cx="6062878" cy="2954655"/>
          </a:xfrm>
          <a:prstGeom prst="rect">
            <a:avLst/>
          </a:prstGeom>
          <a:noFill/>
        </p:spPr>
        <p:txBody>
          <a:bodyPr wrap="none" rtlCol="0">
            <a:spAutoFit/>
          </a:bodyPr>
          <a:lstStyle/>
          <a:p>
            <a:r>
              <a:rPr lang="en-US" sz="2800" b="1" dirty="0" smtClean="0">
                <a:solidFill>
                  <a:schemeClr val="bg1"/>
                </a:solidFill>
              </a:rPr>
              <a:t>E. COLI</a:t>
            </a:r>
          </a:p>
          <a:p>
            <a:r>
              <a:rPr lang="en-US" sz="2800" b="1" dirty="0" smtClean="0">
                <a:solidFill>
                  <a:schemeClr val="bg1"/>
                </a:solidFill>
              </a:rPr>
              <a:t>Flesh Eating Bacteria</a:t>
            </a:r>
          </a:p>
          <a:p>
            <a:r>
              <a:rPr lang="en-US" sz="2800" b="1" dirty="0" smtClean="0">
                <a:solidFill>
                  <a:schemeClr val="bg1"/>
                </a:solidFill>
              </a:rPr>
              <a:t>Staph</a:t>
            </a:r>
          </a:p>
          <a:p>
            <a:r>
              <a:rPr lang="en-US" sz="2800" b="1" dirty="0" smtClean="0">
                <a:solidFill>
                  <a:schemeClr val="bg1"/>
                </a:solidFill>
              </a:rPr>
              <a:t>Salmonella</a:t>
            </a:r>
          </a:p>
          <a:p>
            <a:r>
              <a:rPr lang="en-US" sz="2800" b="1" dirty="0" smtClean="0">
                <a:solidFill>
                  <a:schemeClr val="bg1"/>
                </a:solidFill>
              </a:rPr>
              <a:t>Typhoid Fever (Mary)</a:t>
            </a:r>
          </a:p>
          <a:p>
            <a:r>
              <a:rPr lang="en-US" sz="2800" b="1" dirty="0" smtClean="0">
                <a:solidFill>
                  <a:schemeClr val="bg1"/>
                </a:solidFill>
              </a:rPr>
              <a:t>Case Study Involving one of these</a:t>
            </a:r>
          </a:p>
          <a:p>
            <a:endParaRPr lang="en-US" dirty="0"/>
          </a:p>
        </p:txBody>
      </p:sp>
      <p:pic>
        <p:nvPicPr>
          <p:cNvPr id="5" name="Picture 2" descr="Colorized low-temperature electron micrograph of a cluster of E. coli 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746" y="180701"/>
            <a:ext cx="4227823" cy="416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08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212" y="-442383"/>
            <a:ext cx="8534400" cy="1507067"/>
          </a:xfrm>
        </p:spPr>
        <p:txBody>
          <a:bodyPr/>
          <a:lstStyle/>
          <a:p>
            <a:r>
              <a:rPr lang="en-US" b="1" dirty="0" smtClean="0">
                <a:solidFill>
                  <a:schemeClr val="bg1"/>
                </a:solidFill>
              </a:rPr>
              <a:t>History of the Microscope</a:t>
            </a:r>
            <a:endParaRPr lang="en-US" b="1" dirty="0">
              <a:solidFill>
                <a:schemeClr val="bg1"/>
              </a:solidFill>
            </a:endParaRPr>
          </a:p>
        </p:txBody>
      </p:sp>
      <p:sp>
        <p:nvSpPr>
          <p:cNvPr id="4" name="TextBox 3"/>
          <p:cNvSpPr txBox="1"/>
          <p:nvPr/>
        </p:nvSpPr>
        <p:spPr>
          <a:xfrm>
            <a:off x="1527524" y="659439"/>
            <a:ext cx="10843033" cy="9971961"/>
          </a:xfrm>
          <a:prstGeom prst="rect">
            <a:avLst/>
          </a:prstGeom>
          <a:noFill/>
        </p:spPr>
        <p:txBody>
          <a:bodyPr wrap="none" rtlCol="0">
            <a:spAutoFit/>
          </a:bodyPr>
          <a:lstStyle/>
          <a:p>
            <a:pPr marL="285750" indent="-285750">
              <a:buFont typeface="Arial" panose="020B0604020202020204" pitchFamily="34" charset="0"/>
              <a:buChar char="•"/>
            </a:pPr>
            <a:r>
              <a:rPr lang="en-US" sz="2400" b="1" dirty="0" smtClean="0">
                <a:solidFill>
                  <a:schemeClr val="bg1"/>
                </a:solidFill>
              </a:rPr>
              <a:t> The first microscope was invented in 1590 by </a:t>
            </a:r>
          </a:p>
          <a:p>
            <a:r>
              <a:rPr lang="en-US" sz="2400" b="1" dirty="0">
                <a:solidFill>
                  <a:schemeClr val="bg1"/>
                </a:solidFill>
              </a:rPr>
              <a:t> </a:t>
            </a:r>
            <a:r>
              <a:rPr lang="en-US" sz="2400" b="1" dirty="0" smtClean="0">
                <a:solidFill>
                  <a:schemeClr val="bg1"/>
                </a:solidFill>
              </a:rPr>
              <a:t>   two </a:t>
            </a:r>
            <a:r>
              <a:rPr lang="en-US" sz="2400" b="1" dirty="0">
                <a:solidFill>
                  <a:schemeClr val="bg1"/>
                </a:solidFill>
              </a:rPr>
              <a:t>Dutch spectacle makers, </a:t>
            </a:r>
            <a:r>
              <a:rPr lang="en-US" sz="2400" b="1" dirty="0" smtClean="0">
                <a:solidFill>
                  <a:schemeClr val="bg1"/>
                </a:solidFill>
              </a:rPr>
              <a:t>Zacharias and </a:t>
            </a:r>
          </a:p>
          <a:p>
            <a:r>
              <a:rPr lang="en-US" sz="2400" b="1" dirty="0">
                <a:solidFill>
                  <a:schemeClr val="bg1"/>
                </a:solidFill>
              </a:rPr>
              <a:t> </a:t>
            </a:r>
            <a:r>
              <a:rPr lang="en-US" sz="2400" b="1" dirty="0" smtClean="0">
                <a:solidFill>
                  <a:schemeClr val="bg1"/>
                </a:solidFill>
              </a:rPr>
              <a:t>   Hans Jansen.</a:t>
            </a:r>
            <a:r>
              <a:rPr lang="en-US" sz="2400" b="1" i="1" dirty="0" smtClean="0">
                <a:solidFill>
                  <a:schemeClr val="bg1"/>
                </a:solidFill>
              </a:rPr>
              <a:t> (Romans and Italians had </a:t>
            </a:r>
          </a:p>
          <a:p>
            <a:r>
              <a:rPr lang="en-US" sz="2400" b="1" i="1" dirty="0">
                <a:solidFill>
                  <a:schemeClr val="bg1"/>
                </a:solidFill>
              </a:rPr>
              <a:t> </a:t>
            </a:r>
            <a:r>
              <a:rPr lang="en-US" sz="2400" b="1" i="1" dirty="0" smtClean="0">
                <a:solidFill>
                  <a:schemeClr val="bg1"/>
                </a:solidFill>
              </a:rPr>
              <a:t>   already been working on magnification)</a:t>
            </a:r>
          </a:p>
          <a:p>
            <a:endParaRPr lang="en-US" sz="2400" b="1" i="1" dirty="0">
              <a:solidFill>
                <a:schemeClr val="bg1"/>
              </a:solidFill>
            </a:endParaRPr>
          </a:p>
          <a:p>
            <a:pPr marL="342900" indent="-342900">
              <a:buFont typeface="Arial" panose="020B0604020202020204" pitchFamily="34" charset="0"/>
              <a:buChar char="•"/>
            </a:pPr>
            <a:r>
              <a:rPr lang="en-US" sz="2400" b="1" dirty="0" smtClean="0">
                <a:solidFill>
                  <a:schemeClr val="bg1"/>
                </a:solidFill>
              </a:rPr>
              <a:t>Image was blurry, but of a significant magnification for that day</a:t>
            </a:r>
          </a:p>
          <a:p>
            <a:endParaRPr lang="en-US" sz="2400" b="1" dirty="0" smtClean="0">
              <a:solidFill>
                <a:schemeClr val="bg1"/>
              </a:solidFill>
            </a:endParaRPr>
          </a:p>
          <a:p>
            <a:pPr marL="285750" indent="-285750">
              <a:buFont typeface="Arial" panose="020B0604020202020204" pitchFamily="34" charset="0"/>
              <a:buChar char="•"/>
            </a:pPr>
            <a:r>
              <a:rPr lang="en-US" sz="2400" b="1" i="1" dirty="0">
                <a:solidFill>
                  <a:schemeClr val="bg1"/>
                </a:solidFill>
                <a:latin typeface="Century Gothic" panose="020B0502020202020204" pitchFamily="34" charset="0"/>
              </a:rPr>
              <a:t> </a:t>
            </a:r>
            <a:r>
              <a:rPr lang="en-US" sz="2400" b="1" dirty="0" smtClean="0">
                <a:solidFill>
                  <a:schemeClr val="bg1"/>
                </a:solidFill>
                <a:latin typeface="Century Gothic" panose="020B0502020202020204" pitchFamily="34" charset="0"/>
              </a:rPr>
              <a:t>Compound </a:t>
            </a:r>
            <a:r>
              <a:rPr lang="en-US" sz="2400" b="1" dirty="0">
                <a:solidFill>
                  <a:schemeClr val="bg1"/>
                </a:solidFill>
                <a:latin typeface="Century Gothic" panose="020B0502020202020204" pitchFamily="34" charset="0"/>
              </a:rPr>
              <a:t>microscopes feature two or more lenses, connected by </a:t>
            </a:r>
            <a:endParaRPr lang="en-US" sz="2400" b="1" dirty="0" smtClean="0">
              <a:solidFill>
                <a:schemeClr val="bg1"/>
              </a:solidFill>
              <a:latin typeface="Century Gothic" panose="020B0502020202020204" pitchFamily="34" charset="0"/>
            </a:endParaRPr>
          </a:p>
          <a:p>
            <a:r>
              <a:rPr lang="en-US" sz="2400" b="1" dirty="0" smtClean="0">
                <a:solidFill>
                  <a:schemeClr val="bg1"/>
                </a:solidFill>
                <a:latin typeface="Century Gothic" panose="020B0502020202020204" pitchFamily="34" charset="0"/>
              </a:rPr>
              <a:t>    a </a:t>
            </a:r>
            <a:r>
              <a:rPr lang="en-US" sz="2400" b="1" dirty="0">
                <a:solidFill>
                  <a:schemeClr val="bg1"/>
                </a:solidFill>
                <a:latin typeface="Century Gothic" panose="020B0502020202020204" pitchFamily="34" charset="0"/>
              </a:rPr>
              <a:t>hollow cylinder (tube). The top lens, the one people look </a:t>
            </a:r>
            <a:r>
              <a:rPr lang="en-US" sz="2400" b="1" dirty="0" smtClean="0">
                <a:solidFill>
                  <a:schemeClr val="bg1"/>
                </a:solidFill>
                <a:latin typeface="Century Gothic" panose="020B0502020202020204" pitchFamily="34" charset="0"/>
              </a:rPr>
              <a:t>through, is</a:t>
            </a:r>
          </a:p>
          <a:p>
            <a:r>
              <a:rPr lang="en-US" sz="2400" b="1" dirty="0">
                <a:solidFill>
                  <a:schemeClr val="bg1"/>
                </a:solidFill>
                <a:latin typeface="Century Gothic" panose="020B0502020202020204" pitchFamily="34" charset="0"/>
              </a:rPr>
              <a:t> </a:t>
            </a:r>
            <a:r>
              <a:rPr lang="en-US" sz="2400" b="1" dirty="0" smtClean="0">
                <a:solidFill>
                  <a:schemeClr val="bg1"/>
                </a:solidFill>
                <a:latin typeface="Century Gothic" panose="020B0502020202020204" pitchFamily="34" charset="0"/>
              </a:rPr>
              <a:t>   </a:t>
            </a:r>
            <a:r>
              <a:rPr lang="en-US" sz="2400" b="1" dirty="0">
                <a:solidFill>
                  <a:schemeClr val="bg1"/>
                </a:solidFill>
                <a:latin typeface="Century Gothic" panose="020B0502020202020204" pitchFamily="34" charset="0"/>
              </a:rPr>
              <a:t>called the eyepiece. </a:t>
            </a:r>
            <a:r>
              <a:rPr lang="en-US" sz="2400" b="1" dirty="0" smtClean="0">
                <a:solidFill>
                  <a:schemeClr val="bg1"/>
                </a:solidFill>
                <a:latin typeface="Century Gothic" panose="020B0502020202020204" pitchFamily="34" charset="0"/>
              </a:rPr>
              <a:t>The </a:t>
            </a:r>
            <a:r>
              <a:rPr lang="en-US" sz="2400" b="1" dirty="0">
                <a:solidFill>
                  <a:schemeClr val="bg1"/>
                </a:solidFill>
                <a:latin typeface="Century Gothic" panose="020B0502020202020204" pitchFamily="34" charset="0"/>
              </a:rPr>
              <a:t>bottom lens is known as the objective lens.</a:t>
            </a:r>
            <a:r>
              <a:rPr lang="en-US" sz="2400" b="1" i="1" dirty="0">
                <a:solidFill>
                  <a:schemeClr val="bg1"/>
                </a:solidFill>
                <a:latin typeface="Century Gothic" panose="020B0502020202020204" pitchFamily="34" charset="0"/>
              </a:rPr>
              <a:t> </a:t>
            </a:r>
            <a:endParaRPr lang="en-US" sz="2400" b="1" i="1" dirty="0" smtClean="0">
              <a:solidFill>
                <a:schemeClr val="bg1"/>
              </a:solidFill>
              <a:latin typeface="Century Gothic" panose="020B0502020202020204" pitchFamily="34" charset="0"/>
            </a:endParaRPr>
          </a:p>
          <a:p>
            <a:endParaRPr lang="en-US" sz="2400" b="1" i="1" dirty="0">
              <a:solidFill>
                <a:schemeClr val="bg1"/>
              </a:solidFill>
              <a:latin typeface="Century Gothic" panose="020B0502020202020204" pitchFamily="34" charset="0"/>
            </a:endParaRPr>
          </a:p>
          <a:p>
            <a:pPr marL="285750" indent="-285750">
              <a:buFont typeface="Arial" panose="020B0604020202020204" pitchFamily="34" charset="0"/>
              <a:buChar char="•"/>
            </a:pPr>
            <a:r>
              <a:rPr lang="en-US" sz="2400" b="1" dirty="0" smtClean="0">
                <a:solidFill>
                  <a:schemeClr val="bg1"/>
                </a:solidFill>
                <a:latin typeface="Century Gothic" panose="020B0502020202020204" pitchFamily="34" charset="0"/>
              </a:rPr>
              <a:t>The primary image (objective lens) is further magnified by the </a:t>
            </a:r>
          </a:p>
          <a:p>
            <a:r>
              <a:rPr lang="en-US" sz="2400" b="1" dirty="0">
                <a:solidFill>
                  <a:schemeClr val="bg1"/>
                </a:solidFill>
                <a:latin typeface="Century Gothic" panose="020B0502020202020204" pitchFamily="34" charset="0"/>
              </a:rPr>
              <a:t> </a:t>
            </a:r>
            <a:r>
              <a:rPr lang="en-US" sz="2400" b="1" dirty="0" smtClean="0">
                <a:solidFill>
                  <a:schemeClr val="bg1"/>
                </a:solidFill>
                <a:latin typeface="Century Gothic" panose="020B0502020202020204" pitchFamily="34" charset="0"/>
              </a:rPr>
              <a:t>  secondary image(eyepiece)</a:t>
            </a:r>
          </a:p>
          <a:p>
            <a:endParaRPr lang="en-US" sz="2400" b="1" dirty="0">
              <a:solidFill>
                <a:schemeClr val="bg1"/>
              </a:solidFill>
              <a:latin typeface="Century Gothic" panose="020B0502020202020204" pitchFamily="34" charset="0"/>
            </a:endParaRPr>
          </a:p>
          <a:p>
            <a:pPr marL="342900" indent="-342900">
              <a:buFont typeface="Arial" panose="020B0604020202020204" pitchFamily="34" charset="0"/>
              <a:buChar char="•"/>
            </a:pPr>
            <a:r>
              <a:rPr lang="en-US" sz="2400" b="1" dirty="0" smtClean="0">
                <a:solidFill>
                  <a:schemeClr val="bg1"/>
                </a:solidFill>
                <a:latin typeface="Century Gothic" panose="020B0502020202020204" pitchFamily="34" charset="0"/>
              </a:rPr>
              <a:t>Two Stage Magnification</a:t>
            </a:r>
          </a:p>
          <a:p>
            <a:endParaRPr lang="en-US" sz="2400" b="1" dirty="0" smtClean="0">
              <a:solidFill>
                <a:schemeClr val="bg1"/>
              </a:solidFill>
              <a:latin typeface="Century Gothic" panose="020B0502020202020204" pitchFamily="34" charset="0"/>
            </a:endParaRPr>
          </a:p>
          <a:p>
            <a:pPr marL="285750" indent="-285750">
              <a:buFont typeface="Arial" panose="020B0604020202020204" pitchFamily="34" charset="0"/>
              <a:buChar char="•"/>
            </a:pPr>
            <a:r>
              <a:rPr lang="en-US" sz="2400" b="1" dirty="0" smtClean="0">
                <a:solidFill>
                  <a:schemeClr val="bg1"/>
                </a:solidFill>
                <a:hlinkClick r:id="rId2"/>
              </a:rPr>
              <a:t>https</a:t>
            </a:r>
            <a:r>
              <a:rPr lang="en-US" sz="2400" b="1" dirty="0">
                <a:solidFill>
                  <a:schemeClr val="bg1"/>
                </a:solidFill>
                <a:hlinkClick r:id="rId2"/>
              </a:rPr>
              <a:t>://</a:t>
            </a:r>
            <a:r>
              <a:rPr lang="en-US" sz="2400" b="1" dirty="0" smtClean="0">
                <a:solidFill>
                  <a:schemeClr val="bg1"/>
                </a:solidFill>
                <a:hlinkClick r:id="rId2"/>
              </a:rPr>
              <a:t>www.youtube.com/watch?v=4HXKTLlEUFw</a:t>
            </a:r>
            <a:r>
              <a:rPr lang="en-US" sz="2400" b="1" dirty="0" smtClean="0">
                <a:solidFill>
                  <a:schemeClr val="bg1"/>
                </a:solidFill>
              </a:rPr>
              <a:t>       </a:t>
            </a:r>
            <a:endParaRPr lang="en-US" sz="2400" b="1" dirty="0">
              <a:solidFill>
                <a:schemeClr val="bg1"/>
              </a:solidFill>
            </a:endParaRPr>
          </a:p>
          <a:p>
            <a:pPr marL="285750" indent="-285750">
              <a:buFont typeface="Arial" panose="020B0604020202020204" pitchFamily="34" charset="0"/>
              <a:buChar char="•"/>
            </a:pPr>
            <a:endParaRPr lang="en-US" b="1" dirty="0" smtClean="0">
              <a:solidFill>
                <a:schemeClr val="bg1"/>
              </a:solidFill>
              <a:latin typeface="Century Gothic" panose="020B0502020202020204" pitchFamily="34" charset="0"/>
            </a:endParaRPr>
          </a:p>
          <a:p>
            <a:pPr marL="285750" indent="-285750">
              <a:buFont typeface="Arial" panose="020B0604020202020204" pitchFamily="34" charset="0"/>
              <a:buChar char="•"/>
            </a:pPr>
            <a:endParaRPr lang="en-US" b="1" dirty="0">
              <a:solidFill>
                <a:schemeClr val="bg1"/>
              </a:solidFill>
              <a:latin typeface="Century Gothic" panose="020B0502020202020204" pitchFamily="34" charset="0"/>
            </a:endParaRPr>
          </a:p>
          <a:p>
            <a:pPr marL="285750" indent="-285750">
              <a:buFont typeface="Arial" panose="020B0604020202020204" pitchFamily="34" charset="0"/>
              <a:buChar char="•"/>
            </a:pPr>
            <a:endParaRPr lang="en-US" b="1" dirty="0" smtClean="0">
              <a:solidFill>
                <a:schemeClr val="bg1"/>
              </a:solidFill>
              <a:latin typeface="Century Gothic" panose="020B0502020202020204" pitchFamily="34" charset="0"/>
            </a:endParaRPr>
          </a:p>
          <a:p>
            <a:endParaRPr lang="en-US" b="1" dirty="0">
              <a:solidFill>
                <a:schemeClr val="bg1"/>
              </a:solidFill>
              <a:latin typeface="Century Gothic" panose="020B0502020202020204" pitchFamily="34" charset="0"/>
            </a:endParaRPr>
          </a:p>
          <a:p>
            <a:pPr marL="285750" indent="-285750">
              <a:buFont typeface="Arial" panose="020B0604020202020204" pitchFamily="34" charset="0"/>
              <a:buChar char="•"/>
            </a:pPr>
            <a:endParaRPr lang="en-US" b="1" dirty="0" smtClean="0">
              <a:solidFill>
                <a:schemeClr val="bg1"/>
              </a:solidFill>
            </a:endParaRPr>
          </a:p>
          <a:p>
            <a:endParaRPr lang="en-US" b="1" dirty="0">
              <a:solidFill>
                <a:schemeClr val="bg1"/>
              </a:solidFill>
            </a:endParaRPr>
          </a:p>
          <a:p>
            <a:pPr marL="285750" indent="-285750">
              <a:buFont typeface="Arial" panose="020B0604020202020204" pitchFamily="34" charset="0"/>
              <a:buChar char="•"/>
            </a:pPr>
            <a:endParaRPr lang="en-US" b="1" dirty="0" smtClean="0">
              <a:solidFill>
                <a:schemeClr val="bg1"/>
              </a:solidFill>
            </a:endParaRPr>
          </a:p>
          <a:p>
            <a:endParaRPr lang="en-US" b="1" dirty="0">
              <a:solidFill>
                <a:schemeClr val="bg1"/>
              </a:solidFill>
            </a:endParaRPr>
          </a:p>
          <a:p>
            <a:pPr marL="285750" indent="-285750">
              <a:buFont typeface="Arial" panose="020B0604020202020204" pitchFamily="34" charset="0"/>
              <a:buChar char="•"/>
            </a:pPr>
            <a:endParaRPr lang="en-US" b="1" dirty="0" smtClean="0">
              <a:solidFill>
                <a:schemeClr val="bg1"/>
              </a:solidFill>
            </a:endParaRPr>
          </a:p>
          <a:p>
            <a:endParaRPr lang="en-US" dirty="0"/>
          </a:p>
          <a:p>
            <a:endParaRPr lang="en-US" dirty="0" smtClean="0"/>
          </a:p>
          <a:p>
            <a:endParaRPr lang="en-US" dirty="0"/>
          </a:p>
          <a:p>
            <a:endParaRPr lang="en-US" dirty="0"/>
          </a:p>
        </p:txBody>
      </p:sp>
      <p:pic>
        <p:nvPicPr>
          <p:cNvPr id="4100" name="Picture 4" descr="http://www.history-of-the-microscope.org/images/first-optical-microscop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350" y="62444"/>
            <a:ext cx="3438525" cy="20044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72501" y="2066925"/>
            <a:ext cx="3971924" cy="415498"/>
          </a:xfrm>
          <a:prstGeom prst="rect">
            <a:avLst/>
          </a:prstGeom>
          <a:noFill/>
        </p:spPr>
        <p:txBody>
          <a:bodyPr wrap="square" rtlCol="0">
            <a:spAutoFit/>
          </a:bodyPr>
          <a:lstStyle/>
          <a:p>
            <a:r>
              <a:rPr lang="en-US" sz="1050" dirty="0">
                <a:solidFill>
                  <a:schemeClr val="bg1"/>
                </a:solidFill>
                <a:hlinkClick r:id="rId4"/>
              </a:rPr>
              <a:t>http://</a:t>
            </a:r>
            <a:r>
              <a:rPr lang="en-US" sz="1050" dirty="0" smtClean="0">
                <a:solidFill>
                  <a:schemeClr val="bg1"/>
                </a:solidFill>
                <a:hlinkClick r:id="rId4"/>
              </a:rPr>
              <a:t>www.history-of-the-microscope.org/history-</a:t>
            </a:r>
          </a:p>
          <a:p>
            <a:r>
              <a:rPr lang="en-US" sz="1050" dirty="0" smtClean="0">
                <a:solidFill>
                  <a:schemeClr val="bg1"/>
                </a:solidFill>
                <a:hlinkClick r:id="rId4"/>
              </a:rPr>
              <a:t>of-the-microscope-who-i</a:t>
            </a:r>
            <a:r>
              <a:rPr lang="en-US" sz="1050" dirty="0" smtClean="0">
                <a:solidFill>
                  <a:schemeClr val="bg1"/>
                </a:solidFill>
              </a:rPr>
              <a:t>nvented-the-microscope.php</a:t>
            </a:r>
            <a:endParaRPr lang="en-US" sz="1050" dirty="0">
              <a:solidFill>
                <a:schemeClr val="bg1"/>
              </a:solidFill>
            </a:endParaRPr>
          </a:p>
        </p:txBody>
      </p:sp>
      <p:pic>
        <p:nvPicPr>
          <p:cNvPr id="4102" name="Picture 6" descr="http://www.history-of-the-microscope.org/images/Zacharias-Jansen-t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0" y="62444"/>
            <a:ext cx="1562099"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5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923" y="-470630"/>
            <a:ext cx="8534400" cy="1507067"/>
          </a:xfrm>
        </p:spPr>
        <p:txBody>
          <a:bodyPr/>
          <a:lstStyle/>
          <a:p>
            <a:r>
              <a:rPr lang="en-US" b="1" dirty="0" smtClean="0">
                <a:solidFill>
                  <a:schemeClr val="bg1"/>
                </a:solidFill>
              </a:rPr>
              <a:t>History of the MiCROSCOPE</a:t>
            </a:r>
            <a:endParaRPr lang="en-US" b="1" dirty="0">
              <a:solidFill>
                <a:schemeClr val="bg1"/>
              </a:solidFill>
            </a:endParaRPr>
          </a:p>
        </p:txBody>
      </p:sp>
      <p:pic>
        <p:nvPicPr>
          <p:cNvPr id="1030" name="Picture 6" descr="http://www.californiascienceteacher.com/classes-taught/biology/notable-biologists/Im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87652"/>
            <a:ext cx="2124075" cy="38795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86025" y="375304"/>
            <a:ext cx="9547807" cy="8833187"/>
          </a:xfrm>
          <a:prstGeom prst="rect">
            <a:avLst/>
          </a:prstGeom>
          <a:noFill/>
        </p:spPr>
        <p:txBody>
          <a:bodyPr wrap="none" rtlCol="0">
            <a:spAutoFit/>
          </a:bodyPr>
          <a:lstStyle/>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b="1" dirty="0" smtClean="0">
                <a:solidFill>
                  <a:schemeClr val="bg1"/>
                </a:solidFill>
              </a:rPr>
              <a:t>The first man to make </a:t>
            </a:r>
            <a:r>
              <a:rPr lang="en-US" sz="2400" b="1" u="sng" dirty="0" smtClean="0">
                <a:solidFill>
                  <a:schemeClr val="bg1"/>
                </a:solidFill>
              </a:rPr>
              <a:t>AND</a:t>
            </a:r>
            <a:r>
              <a:rPr lang="en-US" sz="2400" b="1" dirty="0" smtClean="0">
                <a:solidFill>
                  <a:schemeClr val="bg1"/>
                </a:solidFill>
              </a:rPr>
              <a:t> use a real microscope was Dutch </a:t>
            </a:r>
          </a:p>
          <a:p>
            <a:r>
              <a:rPr lang="en-US" sz="2400" b="1" dirty="0" smtClean="0">
                <a:solidFill>
                  <a:schemeClr val="bg1"/>
                </a:solidFill>
              </a:rPr>
              <a:t>   scientist named </a:t>
            </a:r>
            <a:r>
              <a:rPr lang="en-US" sz="2400" b="1" u="sng" dirty="0" smtClean="0">
                <a:solidFill>
                  <a:schemeClr val="bg1"/>
                </a:solidFill>
              </a:rPr>
              <a:t>Anton </a:t>
            </a:r>
            <a:r>
              <a:rPr lang="en-US" sz="2400" b="1" u="sng" dirty="0">
                <a:solidFill>
                  <a:schemeClr val="bg1"/>
                </a:solidFill>
              </a:rPr>
              <a:t>van </a:t>
            </a:r>
            <a:r>
              <a:rPr lang="en-US" sz="2400" b="1" u="sng" dirty="0" smtClean="0">
                <a:solidFill>
                  <a:schemeClr val="bg1"/>
                </a:solidFill>
              </a:rPr>
              <a:t>Leeuwenhoek </a:t>
            </a:r>
            <a:r>
              <a:rPr lang="en-US" sz="2400" b="1" dirty="0" smtClean="0">
                <a:solidFill>
                  <a:schemeClr val="bg1"/>
                </a:solidFill>
              </a:rPr>
              <a:t>(1632-1723) </a:t>
            </a:r>
          </a:p>
          <a:p>
            <a:r>
              <a:rPr lang="en-US" sz="2400" b="1" dirty="0">
                <a:solidFill>
                  <a:schemeClr val="bg1"/>
                </a:solidFill>
              </a:rPr>
              <a:t> </a:t>
            </a:r>
            <a:r>
              <a:rPr lang="en-US" sz="2400" b="1" dirty="0" smtClean="0">
                <a:solidFill>
                  <a:schemeClr val="bg1"/>
                </a:solidFill>
              </a:rPr>
              <a:t> </a:t>
            </a:r>
            <a:endParaRPr lang="en-US" sz="2400" b="1" dirty="0">
              <a:solidFill>
                <a:schemeClr val="bg1"/>
              </a:solidFill>
            </a:endParaRPr>
          </a:p>
          <a:p>
            <a:pPr marL="285750" indent="-285750">
              <a:buFont typeface="Arial" panose="020B0604020202020204" pitchFamily="34" charset="0"/>
              <a:buChar char="•"/>
            </a:pPr>
            <a:r>
              <a:rPr lang="en-US" sz="2400" b="1" dirty="0" smtClean="0">
                <a:solidFill>
                  <a:schemeClr val="bg1"/>
                </a:solidFill>
              </a:rPr>
              <a:t>Leeuwenhoek invented the most powerful </a:t>
            </a:r>
            <a:r>
              <a:rPr lang="en-US" sz="2400" b="1" dirty="0">
                <a:solidFill>
                  <a:schemeClr val="bg1"/>
                </a:solidFill>
              </a:rPr>
              <a:t>s</a:t>
            </a:r>
            <a:r>
              <a:rPr lang="en-US" sz="2400" b="1" dirty="0" smtClean="0">
                <a:solidFill>
                  <a:schemeClr val="bg1"/>
                </a:solidFill>
              </a:rPr>
              <a:t>ingle </a:t>
            </a:r>
            <a:r>
              <a:rPr lang="en-US" sz="2400" b="1" dirty="0">
                <a:solidFill>
                  <a:schemeClr val="bg1"/>
                </a:solidFill>
              </a:rPr>
              <a:t>l</a:t>
            </a:r>
            <a:r>
              <a:rPr lang="en-US" sz="2400" b="1" dirty="0" smtClean="0">
                <a:solidFill>
                  <a:schemeClr val="bg1"/>
                </a:solidFill>
              </a:rPr>
              <a:t>ens </a:t>
            </a:r>
          </a:p>
          <a:p>
            <a:r>
              <a:rPr lang="en-US" sz="2400" b="1" dirty="0">
                <a:solidFill>
                  <a:schemeClr val="bg1"/>
                </a:solidFill>
              </a:rPr>
              <a:t> </a:t>
            </a:r>
            <a:r>
              <a:rPr lang="en-US" sz="2400" b="1" dirty="0" smtClean="0">
                <a:solidFill>
                  <a:schemeClr val="bg1"/>
                </a:solidFill>
              </a:rPr>
              <a:t>  microscope to date!</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b="1" dirty="0" smtClean="0">
                <a:solidFill>
                  <a:schemeClr val="bg1"/>
                </a:solidFill>
              </a:rPr>
              <a:t>Superior magnification and Superior Lens</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b="1" dirty="0" smtClean="0">
                <a:solidFill>
                  <a:schemeClr val="bg1"/>
                </a:solidFill>
              </a:rPr>
              <a:t>First to discover </a:t>
            </a:r>
            <a:r>
              <a:rPr lang="en-US" sz="2400" b="1" u="sng" dirty="0" smtClean="0">
                <a:solidFill>
                  <a:schemeClr val="bg1"/>
                </a:solidFill>
              </a:rPr>
              <a:t>bacteria</a:t>
            </a:r>
            <a:r>
              <a:rPr lang="en-US" sz="2400" b="1" dirty="0" smtClean="0">
                <a:solidFill>
                  <a:schemeClr val="bg1"/>
                </a:solidFill>
              </a:rPr>
              <a:t>, </a:t>
            </a:r>
            <a:r>
              <a:rPr lang="en-US" sz="2400" b="1" u="sng" dirty="0" smtClean="0">
                <a:solidFill>
                  <a:schemeClr val="bg1"/>
                </a:solidFill>
              </a:rPr>
              <a:t>yeast </a:t>
            </a:r>
            <a:r>
              <a:rPr lang="en-US" sz="2400" b="1" u="sng" dirty="0">
                <a:solidFill>
                  <a:schemeClr val="bg1"/>
                </a:solidFill>
              </a:rPr>
              <a:t>plants</a:t>
            </a:r>
            <a:r>
              <a:rPr lang="en-US" sz="2400" b="1" dirty="0">
                <a:solidFill>
                  <a:schemeClr val="bg1"/>
                </a:solidFill>
              </a:rPr>
              <a:t>, </a:t>
            </a:r>
            <a:r>
              <a:rPr lang="en-US" sz="2400" b="1" dirty="0" smtClean="0">
                <a:solidFill>
                  <a:schemeClr val="bg1"/>
                </a:solidFill>
              </a:rPr>
              <a:t>and </a:t>
            </a:r>
            <a:r>
              <a:rPr lang="en-US" sz="2400" b="1" u="sng" dirty="0" smtClean="0">
                <a:solidFill>
                  <a:schemeClr val="bg1"/>
                </a:solidFill>
              </a:rPr>
              <a:t>circulation </a:t>
            </a:r>
            <a:r>
              <a:rPr lang="en-US" sz="2400" b="1" u="sng" dirty="0">
                <a:solidFill>
                  <a:schemeClr val="bg1"/>
                </a:solidFill>
              </a:rPr>
              <a:t>of </a:t>
            </a:r>
            <a:endParaRPr lang="en-US" sz="2400" b="1" u="sng" dirty="0" smtClean="0">
              <a:solidFill>
                <a:schemeClr val="bg1"/>
              </a:solidFill>
            </a:endParaRPr>
          </a:p>
          <a:p>
            <a:r>
              <a:rPr lang="en-US" sz="2400" b="1" dirty="0">
                <a:solidFill>
                  <a:schemeClr val="bg1"/>
                </a:solidFill>
              </a:rPr>
              <a:t> </a:t>
            </a:r>
            <a:r>
              <a:rPr lang="en-US" sz="2400" b="1" dirty="0" smtClean="0">
                <a:solidFill>
                  <a:schemeClr val="bg1"/>
                </a:solidFill>
              </a:rPr>
              <a:t>  </a:t>
            </a:r>
            <a:r>
              <a:rPr lang="en-US" sz="2400" b="1" u="sng" dirty="0" smtClean="0">
                <a:solidFill>
                  <a:schemeClr val="bg1"/>
                </a:solidFill>
              </a:rPr>
              <a:t>blood cells </a:t>
            </a:r>
            <a:r>
              <a:rPr lang="en-US" sz="2400" b="1" u="sng" dirty="0">
                <a:solidFill>
                  <a:schemeClr val="bg1"/>
                </a:solidFill>
              </a:rPr>
              <a:t>in </a:t>
            </a:r>
            <a:r>
              <a:rPr lang="en-US" sz="2400" b="1" u="sng" dirty="0" smtClean="0">
                <a:solidFill>
                  <a:schemeClr val="bg1"/>
                </a:solidFill>
              </a:rPr>
              <a:t>capillaries</a:t>
            </a:r>
            <a:r>
              <a:rPr lang="en-US" sz="2400" b="1" dirty="0" smtClean="0">
                <a:solidFill>
                  <a:schemeClr val="bg1"/>
                </a:solidFill>
              </a:rPr>
              <a:t>.</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b="1" dirty="0" smtClean="0">
                <a:solidFill>
                  <a:schemeClr val="bg1"/>
                </a:solidFill>
              </a:rPr>
              <a:t>Reported findings to Royal Society in London and gained </a:t>
            </a:r>
          </a:p>
          <a:p>
            <a:r>
              <a:rPr lang="en-US" sz="2400" b="1" dirty="0">
                <a:solidFill>
                  <a:schemeClr val="bg1"/>
                </a:solidFill>
              </a:rPr>
              <a:t> </a:t>
            </a:r>
            <a:r>
              <a:rPr lang="en-US" sz="2400" b="1" dirty="0" smtClean="0">
                <a:solidFill>
                  <a:schemeClr val="bg1"/>
                </a:solidFill>
              </a:rPr>
              <a:t>  membership.</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b="1" dirty="0" smtClean="0">
                <a:solidFill>
                  <a:schemeClr val="bg1"/>
                </a:solidFill>
                <a:hlinkClick r:id="rId3"/>
              </a:rPr>
              <a:t>https</a:t>
            </a:r>
            <a:r>
              <a:rPr lang="en-US" sz="2400" b="1" dirty="0">
                <a:solidFill>
                  <a:schemeClr val="bg1"/>
                </a:solidFill>
                <a:hlinkClick r:id="rId3"/>
              </a:rPr>
              <a:t>://www.youtube.com/watch?v=_</a:t>
            </a:r>
            <a:r>
              <a:rPr lang="en-US" sz="2400" b="1" dirty="0" smtClean="0">
                <a:solidFill>
                  <a:schemeClr val="bg1"/>
                </a:solidFill>
                <a:hlinkClick r:id="rId3"/>
              </a:rPr>
              <a:t>D5Gu_9hEus</a:t>
            </a:r>
            <a:endParaRPr lang="en-US" sz="2400" b="1" dirty="0" smtClean="0">
              <a:solidFill>
                <a:schemeClr val="bg1"/>
              </a:solidFill>
            </a:endParaRPr>
          </a:p>
          <a:p>
            <a:pPr marL="285750" indent="-285750">
              <a:buFont typeface="Arial" panose="020B0604020202020204" pitchFamily="34" charset="0"/>
              <a:buChar char="•"/>
            </a:pPr>
            <a:endParaRPr lang="en-US" sz="2400" b="1" dirty="0" smtClean="0">
              <a:solidFill>
                <a:schemeClr val="bg1"/>
              </a:solidFill>
            </a:endParaRPr>
          </a:p>
          <a:p>
            <a:endParaRPr lang="en-US" sz="2400" dirty="0" smtClean="0">
              <a:solidFill>
                <a:schemeClr val="bg1"/>
              </a:solidFill>
            </a:endParaRPr>
          </a:p>
          <a:p>
            <a:endParaRPr lang="en-US" sz="2000" dirty="0">
              <a:solidFill>
                <a:schemeClr val="bg1"/>
              </a:solidFill>
            </a:endParaRPr>
          </a:p>
          <a:p>
            <a:pPr marL="285750" indent="-285750">
              <a:buFont typeface="Arial" panose="020B0604020202020204" pitchFamily="34" charset="0"/>
              <a:buChar char="•"/>
            </a:pPr>
            <a:endParaRPr lang="en-US" sz="2000" dirty="0">
              <a:solidFill>
                <a:schemeClr val="bg1">
                  <a:lumMod val="50000"/>
                  <a:lumOff val="50000"/>
                </a:schemeClr>
              </a:solidFill>
            </a:endParaRPr>
          </a:p>
          <a:p>
            <a:pPr marL="285750" indent="-285750">
              <a:buFont typeface="Arial" panose="020B0604020202020204" pitchFamily="34" charset="0"/>
              <a:buChar char="•"/>
            </a:pPr>
            <a:endParaRPr lang="en-US" sz="2000" b="1" dirty="0" smtClean="0">
              <a:solidFill>
                <a:schemeClr val="bg2">
                  <a:lumMod val="50000"/>
                </a:schemeClr>
              </a:solidFill>
            </a:endParaRPr>
          </a:p>
          <a:p>
            <a:pPr marL="285750" indent="-285750">
              <a:buFont typeface="Arial" panose="020B0604020202020204" pitchFamily="34" charset="0"/>
              <a:buChar char="•"/>
            </a:pPr>
            <a:endParaRPr lang="en-US" sz="2000" b="1" dirty="0">
              <a:solidFill>
                <a:schemeClr val="bg2">
                  <a:lumMod val="50000"/>
                </a:schemeClr>
              </a:solidFill>
            </a:endParaRPr>
          </a:p>
          <a:p>
            <a:pPr marL="285750" indent="-285750">
              <a:buFont typeface="Arial" panose="020B0604020202020204" pitchFamily="34" charset="0"/>
              <a:buChar char="•"/>
            </a:pPr>
            <a:endParaRPr lang="en-US" sz="2000" b="1" dirty="0" smtClean="0">
              <a:solidFill>
                <a:schemeClr val="bg2">
                  <a:lumMod val="50000"/>
                </a:schemeClr>
              </a:solidFill>
            </a:endParaRPr>
          </a:p>
          <a:p>
            <a:r>
              <a:rPr lang="en-US" dirty="0"/>
              <a:t> </a:t>
            </a:r>
            <a:endParaRPr lang="en-US" dirty="0" smtClean="0"/>
          </a:p>
          <a:p>
            <a:pPr marL="285750" indent="-285750">
              <a:buFont typeface="Arial" panose="020B0604020202020204" pitchFamily="34" charset="0"/>
              <a:buChar char="•"/>
            </a:pPr>
            <a:endParaRPr lang="en-US" dirty="0"/>
          </a:p>
        </p:txBody>
      </p:sp>
      <p:pic>
        <p:nvPicPr>
          <p:cNvPr id="1032" name="Picture 8" descr="http://www.visioneng.com/portals/0/Images/resources/microscope-history/Van-Leeuwenhoek-Microsc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6" y="4315448"/>
            <a:ext cx="2343149"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88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75" y="-352516"/>
            <a:ext cx="8534400" cy="1507067"/>
          </a:xfrm>
        </p:spPr>
        <p:txBody>
          <a:bodyPr/>
          <a:lstStyle/>
          <a:p>
            <a:r>
              <a:rPr lang="en-US" b="1" dirty="0" smtClean="0">
                <a:solidFill>
                  <a:schemeClr val="bg1"/>
                </a:solidFill>
              </a:rPr>
              <a:t>History of the MiCroscope</a:t>
            </a:r>
            <a:endParaRPr lang="en-US" b="1" dirty="0">
              <a:solidFill>
                <a:schemeClr val="bg1"/>
              </a:solidFill>
            </a:endParaRPr>
          </a:p>
        </p:txBody>
      </p:sp>
      <p:sp>
        <p:nvSpPr>
          <p:cNvPr id="4" name="Rectangle 3"/>
          <p:cNvSpPr/>
          <p:nvPr/>
        </p:nvSpPr>
        <p:spPr>
          <a:xfrm>
            <a:off x="2635322" y="6261826"/>
            <a:ext cx="184731" cy="646331"/>
          </a:xfrm>
          <a:prstGeom prst="rect">
            <a:avLst/>
          </a:prstGeom>
        </p:spPr>
        <p:txBody>
          <a:bodyPr wrap="none">
            <a:spAutoFit/>
          </a:bodyPr>
          <a:lstStyle/>
          <a:p>
            <a:endParaRPr lang="en-US" dirty="0"/>
          </a:p>
          <a:p>
            <a:endParaRPr lang="en-US" dirty="0"/>
          </a:p>
        </p:txBody>
      </p:sp>
      <p:sp>
        <p:nvSpPr>
          <p:cNvPr id="5" name="TextBox 4"/>
          <p:cNvSpPr txBox="1"/>
          <p:nvPr/>
        </p:nvSpPr>
        <p:spPr>
          <a:xfrm>
            <a:off x="165551" y="784512"/>
            <a:ext cx="12026449" cy="7048083"/>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Van Leewenhoek's work was verified and further developed by English scientist Robert </a:t>
            </a:r>
            <a:r>
              <a:rPr lang="en-US" sz="2800" b="1" dirty="0" smtClean="0">
                <a:solidFill>
                  <a:schemeClr val="bg1"/>
                </a:solidFill>
              </a:rPr>
              <a:t>Hooke(1635-1703)</a:t>
            </a:r>
          </a:p>
          <a:p>
            <a:pPr marL="285750" indent="-285750">
              <a:buFont typeface="Arial" panose="020B0604020202020204" pitchFamily="34" charset="0"/>
              <a:buChar char="•"/>
            </a:pPr>
            <a:endParaRPr lang="en-US" sz="2800" b="1" dirty="0">
              <a:solidFill>
                <a:schemeClr val="bg1"/>
              </a:solidFill>
            </a:endParaRPr>
          </a:p>
          <a:p>
            <a:pPr marL="285750" indent="-285750">
              <a:buFont typeface="Arial" panose="020B0604020202020204" pitchFamily="34" charset="0"/>
              <a:buChar char="•"/>
            </a:pPr>
            <a:r>
              <a:rPr lang="en-US" sz="2800" b="1" dirty="0" smtClean="0">
                <a:solidFill>
                  <a:schemeClr val="bg1"/>
                </a:solidFill>
              </a:rPr>
              <a:t>Member of Royal Society in London </a:t>
            </a:r>
          </a:p>
          <a:p>
            <a:pPr marL="285750" indent="-285750">
              <a:buFont typeface="Arial" panose="020B0604020202020204" pitchFamily="34" charset="0"/>
              <a:buChar char="•"/>
            </a:pPr>
            <a:endParaRPr lang="en-US" sz="2800" b="1" dirty="0">
              <a:solidFill>
                <a:schemeClr val="bg1"/>
              </a:solidFill>
            </a:endParaRPr>
          </a:p>
          <a:p>
            <a:pPr marL="285750" indent="-285750">
              <a:buFont typeface="Arial" panose="020B0604020202020204" pitchFamily="34" charset="0"/>
              <a:buChar char="•"/>
            </a:pPr>
            <a:r>
              <a:rPr lang="en-US" sz="2800" b="1" dirty="0" smtClean="0">
                <a:solidFill>
                  <a:schemeClr val="bg1"/>
                </a:solidFill>
              </a:rPr>
              <a:t>Hooke advanced the biological </a:t>
            </a:r>
            <a:r>
              <a:rPr lang="en-US" sz="2800" b="1" dirty="0">
                <a:solidFill>
                  <a:schemeClr val="bg1"/>
                </a:solidFill>
              </a:rPr>
              <a:t>science </a:t>
            </a:r>
            <a:r>
              <a:rPr lang="en-US" sz="2800" b="1" dirty="0" smtClean="0">
                <a:solidFill>
                  <a:schemeClr val="bg1"/>
                </a:solidFill>
              </a:rPr>
              <a:t>of microbiology </a:t>
            </a:r>
            <a:endParaRPr lang="en-US" sz="2800" b="1" i="1" dirty="0" smtClean="0">
              <a:solidFill>
                <a:schemeClr val="bg1"/>
              </a:solidFill>
            </a:endParaRPr>
          </a:p>
          <a:p>
            <a:pPr marL="285750" indent="-285750">
              <a:buFont typeface="Arial" panose="020B0604020202020204" pitchFamily="34" charset="0"/>
              <a:buChar char="•"/>
            </a:pPr>
            <a:endParaRPr lang="en-US" sz="2800" b="1" i="1" dirty="0" smtClean="0">
              <a:solidFill>
                <a:schemeClr val="bg1"/>
              </a:solidFill>
            </a:endParaRPr>
          </a:p>
          <a:p>
            <a:pPr marL="285750" indent="-285750">
              <a:buFont typeface="Arial" panose="020B0604020202020204" pitchFamily="34" charset="0"/>
              <a:buChar char="•"/>
            </a:pPr>
            <a:r>
              <a:rPr lang="en-US" sz="2800" b="1" i="1" dirty="0" smtClean="0">
                <a:solidFill>
                  <a:schemeClr val="bg1"/>
                </a:solidFill>
              </a:rPr>
              <a:t>Micrographia (1665)</a:t>
            </a:r>
          </a:p>
          <a:p>
            <a:r>
              <a:rPr lang="en-US" sz="2800" b="1" i="1" dirty="0">
                <a:solidFill>
                  <a:schemeClr val="bg1"/>
                </a:solidFill>
              </a:rPr>
              <a:t> </a:t>
            </a:r>
            <a:r>
              <a:rPr lang="en-US" sz="2800" b="1" i="1" dirty="0" smtClean="0">
                <a:solidFill>
                  <a:schemeClr val="bg1"/>
                </a:solidFill>
              </a:rPr>
              <a:t>   -first written work of </a:t>
            </a:r>
            <a:r>
              <a:rPr lang="en-US" sz="2800" b="1" i="1" dirty="0">
                <a:solidFill>
                  <a:schemeClr val="bg1"/>
                </a:solidFill>
              </a:rPr>
              <a:t>m</a:t>
            </a:r>
            <a:r>
              <a:rPr lang="en-US" sz="2800" b="1" i="1" dirty="0" smtClean="0">
                <a:solidFill>
                  <a:schemeClr val="bg1"/>
                </a:solidFill>
              </a:rPr>
              <a:t>icroscopic </a:t>
            </a:r>
            <a:r>
              <a:rPr lang="en-US" sz="2800" b="1" i="1" dirty="0">
                <a:solidFill>
                  <a:schemeClr val="bg1"/>
                </a:solidFill>
              </a:rPr>
              <a:t>s</a:t>
            </a:r>
            <a:r>
              <a:rPr lang="en-US" sz="2800" b="1" i="1" dirty="0" smtClean="0">
                <a:solidFill>
                  <a:schemeClr val="bg1"/>
                </a:solidFill>
              </a:rPr>
              <a:t>tudies</a:t>
            </a:r>
          </a:p>
          <a:p>
            <a:endParaRPr lang="en-US" sz="2800" b="1" i="1" dirty="0" smtClean="0">
              <a:solidFill>
                <a:schemeClr val="bg1"/>
              </a:solidFill>
            </a:endParaRPr>
          </a:p>
          <a:p>
            <a:pPr marL="285750" indent="-285750">
              <a:buFont typeface="Arial" panose="020B0604020202020204" pitchFamily="34" charset="0"/>
              <a:buChar char="•"/>
            </a:pPr>
            <a:r>
              <a:rPr lang="en-US" sz="2800" b="1" i="1" dirty="0">
                <a:solidFill>
                  <a:schemeClr val="bg1"/>
                </a:solidFill>
              </a:rPr>
              <a:t>C</a:t>
            </a:r>
            <a:r>
              <a:rPr lang="en-US" sz="2800" b="1" i="1" dirty="0" smtClean="0">
                <a:solidFill>
                  <a:schemeClr val="bg1"/>
                </a:solidFill>
              </a:rPr>
              <a:t>ork cells discovered in 1665</a:t>
            </a:r>
          </a:p>
          <a:p>
            <a:pPr marL="285750" indent="-285750">
              <a:buFont typeface="Arial" panose="020B0604020202020204" pitchFamily="34" charset="0"/>
              <a:buChar char="•"/>
            </a:pPr>
            <a:endParaRPr lang="en-US" sz="2800" b="1" i="1" dirty="0">
              <a:solidFill>
                <a:schemeClr val="bg1"/>
              </a:solidFill>
            </a:endParaRPr>
          </a:p>
          <a:p>
            <a:pPr marL="285750" indent="-285750">
              <a:buFont typeface="Arial" panose="020B0604020202020204" pitchFamily="34" charset="0"/>
              <a:buChar char="•"/>
            </a:pPr>
            <a:r>
              <a:rPr lang="en-US" sz="2800" b="1" i="1" dirty="0" smtClean="0">
                <a:solidFill>
                  <a:schemeClr val="bg1"/>
                </a:solidFill>
              </a:rPr>
              <a:t>Significant Observations made of Fleas</a:t>
            </a:r>
          </a:p>
          <a:p>
            <a:endParaRPr lang="en-US" sz="2000" b="1" i="1" dirty="0" smtClean="0">
              <a:solidFill>
                <a:schemeClr val="bg1"/>
              </a:solidFill>
            </a:endParaRPr>
          </a:p>
          <a:p>
            <a:endParaRPr lang="en-US" sz="1400" i="1" dirty="0" smtClean="0">
              <a:solidFill>
                <a:schemeClr val="bg1"/>
              </a:solidFill>
            </a:endParaRPr>
          </a:p>
          <a:p>
            <a:pPr marL="285750" indent="-285750">
              <a:buFont typeface="Arial" panose="020B0604020202020204" pitchFamily="34" charset="0"/>
              <a:buChar char="•"/>
            </a:pPr>
            <a:endParaRPr lang="en-US" i="1" dirty="0" smtClean="0">
              <a:solidFill>
                <a:schemeClr val="bg1"/>
              </a:solidFill>
            </a:endParaRPr>
          </a:p>
          <a:p>
            <a:pPr marL="285750" indent="-285750">
              <a:buFont typeface="Arial" panose="020B0604020202020204" pitchFamily="34" charset="0"/>
              <a:buChar char="•"/>
            </a:pPr>
            <a:endParaRPr lang="en-US" i="1" dirty="0" smtClean="0">
              <a:solidFill>
                <a:schemeClr val="bg1"/>
              </a:solidFill>
            </a:endParaRPr>
          </a:p>
          <a:p>
            <a:endParaRPr lang="en-US" dirty="0"/>
          </a:p>
        </p:txBody>
      </p:sp>
      <p:pic>
        <p:nvPicPr>
          <p:cNvPr id="2066" name="Picture 18" descr="http://www.history-of-the-microscope.org/images/Robert-Hoo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854" y="3613960"/>
            <a:ext cx="3366654" cy="297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1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280555"/>
            <a:ext cx="12230099" cy="1507067"/>
          </a:xfrm>
        </p:spPr>
        <p:txBody>
          <a:bodyPr/>
          <a:lstStyle/>
          <a:p>
            <a:r>
              <a:rPr lang="en-US" b="1" dirty="0" smtClean="0">
                <a:solidFill>
                  <a:schemeClr val="bg1"/>
                </a:solidFill>
              </a:rPr>
              <a:t>Hooke’s Microscope      Current Microscope</a:t>
            </a:r>
            <a:endParaRPr lang="en-US" b="1" dirty="0">
              <a:solidFill>
                <a:schemeClr val="bg1"/>
              </a:solidFill>
            </a:endParaRPr>
          </a:p>
        </p:txBody>
      </p:sp>
      <p:pic>
        <p:nvPicPr>
          <p:cNvPr id="5" name="Picture 4" descr="http://copypasterepost.com/wp-content/uploads/2012/11/Robert-Hookes-microscope.jpg"/>
          <p:cNvPicPr/>
          <p:nvPr/>
        </p:nvPicPr>
        <p:blipFill>
          <a:blip r:embed="rId2">
            <a:extLst>
              <a:ext uri="{28A0092B-C50C-407E-A947-70E740481C1C}">
                <a14:useLocalDpi xmlns:a14="http://schemas.microsoft.com/office/drawing/2010/main" val="0"/>
              </a:ext>
            </a:extLst>
          </a:blip>
          <a:srcRect/>
          <a:stretch>
            <a:fillRect/>
          </a:stretch>
        </p:blipFill>
        <p:spPr bwMode="auto">
          <a:xfrm>
            <a:off x="654629" y="1143000"/>
            <a:ext cx="4039032" cy="5351318"/>
          </a:xfrm>
          <a:prstGeom prst="rect">
            <a:avLst/>
          </a:prstGeom>
          <a:noFill/>
          <a:ln>
            <a:noFill/>
          </a:ln>
        </p:spPr>
      </p:pic>
      <p:pic>
        <p:nvPicPr>
          <p:cNvPr id="8196" name="Picture 4" descr="http://ecx.images-amazon.com/images/I/41XkPlC3X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784" y="1143000"/>
            <a:ext cx="2762250" cy="535131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5473518" y="29510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3308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skabiologist.asu.edu/sites/default/files/resources/articles/cells/hookec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80208"/>
            <a:ext cx="4324350" cy="3942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876925" y="1642306"/>
            <a:ext cx="4848225" cy="4018428"/>
          </a:xfrm>
          <a:prstGeom prst="rect">
            <a:avLst/>
          </a:prstGeom>
        </p:spPr>
      </p:pic>
      <p:sp>
        <p:nvSpPr>
          <p:cNvPr id="7" name="TextBox 6"/>
          <p:cNvSpPr txBox="1"/>
          <p:nvPr/>
        </p:nvSpPr>
        <p:spPr>
          <a:xfrm>
            <a:off x="1814462" y="987710"/>
            <a:ext cx="1704313" cy="461665"/>
          </a:xfrm>
          <a:prstGeom prst="rect">
            <a:avLst/>
          </a:prstGeom>
          <a:noFill/>
        </p:spPr>
        <p:txBody>
          <a:bodyPr wrap="none" rtlCol="0">
            <a:spAutoFit/>
          </a:bodyPr>
          <a:lstStyle/>
          <a:p>
            <a:r>
              <a:rPr lang="en-US" sz="2400" b="1" dirty="0" smtClean="0">
                <a:solidFill>
                  <a:schemeClr val="bg2">
                    <a:lumMod val="50000"/>
                  </a:schemeClr>
                </a:solidFill>
              </a:rPr>
              <a:t>Cork Cells</a:t>
            </a:r>
            <a:endParaRPr lang="en-US" sz="2400" b="1" dirty="0">
              <a:solidFill>
                <a:schemeClr val="bg2">
                  <a:lumMod val="50000"/>
                </a:schemeClr>
              </a:solidFill>
            </a:endParaRPr>
          </a:p>
        </p:txBody>
      </p:sp>
      <p:sp>
        <p:nvSpPr>
          <p:cNvPr id="8" name="TextBox 7"/>
          <p:cNvSpPr txBox="1"/>
          <p:nvPr/>
        </p:nvSpPr>
        <p:spPr>
          <a:xfrm>
            <a:off x="7674961" y="1015627"/>
            <a:ext cx="1404552" cy="461665"/>
          </a:xfrm>
          <a:prstGeom prst="rect">
            <a:avLst/>
          </a:prstGeom>
          <a:noFill/>
        </p:spPr>
        <p:txBody>
          <a:bodyPr wrap="none" rtlCol="0">
            <a:spAutoFit/>
          </a:bodyPr>
          <a:lstStyle/>
          <a:p>
            <a:r>
              <a:rPr lang="en-US" sz="2400" b="1" dirty="0" smtClean="0">
                <a:solidFill>
                  <a:schemeClr val="bg2">
                    <a:lumMod val="50000"/>
                  </a:schemeClr>
                </a:solidFill>
              </a:rPr>
              <a:t>The Flea</a:t>
            </a:r>
            <a:endParaRPr lang="en-US" sz="2400" b="1" dirty="0">
              <a:solidFill>
                <a:schemeClr val="bg2">
                  <a:lumMod val="50000"/>
                </a:schemeClr>
              </a:solidFill>
            </a:endParaRPr>
          </a:p>
        </p:txBody>
      </p:sp>
    </p:spTree>
    <p:extLst>
      <p:ext uri="{BB962C8B-B14F-4D97-AF65-F5344CB8AC3E}">
        <p14:creationId xmlns:p14="http://schemas.microsoft.com/office/powerpoint/2010/main" val="3834869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www.nlm.nih.gov/exhibition/hooke/images/micrographia2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191" y="445651"/>
            <a:ext cx="8115300" cy="54979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10814" y="6112225"/>
            <a:ext cx="7972054" cy="1200329"/>
          </a:xfrm>
          <a:prstGeom prst="rect">
            <a:avLst/>
          </a:prstGeom>
        </p:spPr>
        <p:txBody>
          <a:bodyPr wrap="none">
            <a:spAutoFit/>
          </a:bodyPr>
          <a:lstStyle/>
          <a:p>
            <a:r>
              <a:rPr lang="en-US" sz="2400" b="1" dirty="0">
                <a:solidFill>
                  <a:schemeClr val="bg1"/>
                </a:solidFill>
                <a:hlinkClick r:id="rId3"/>
              </a:rPr>
              <a:t>https://</a:t>
            </a:r>
            <a:r>
              <a:rPr lang="en-US" sz="2400" b="1" dirty="0" smtClean="0">
                <a:solidFill>
                  <a:schemeClr val="bg1"/>
                </a:solidFill>
                <a:hlinkClick r:id="rId3"/>
              </a:rPr>
              <a:t>www.youtube.com/watch?v=pWk0cNAnC0c</a:t>
            </a:r>
            <a:endParaRPr lang="en-US" sz="2400" b="1" dirty="0" smtClean="0">
              <a:solidFill>
                <a:schemeClr val="bg1"/>
              </a:solidFill>
            </a:endParaRPr>
          </a:p>
          <a:p>
            <a:endParaRPr lang="en-US" sz="2400" b="1" dirty="0" smtClean="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829581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658" y="-344441"/>
            <a:ext cx="8534400" cy="1507067"/>
          </a:xfrm>
        </p:spPr>
        <p:txBody>
          <a:bodyPr/>
          <a:lstStyle/>
          <a:p>
            <a:r>
              <a:rPr lang="en-US" b="1" dirty="0" smtClean="0">
                <a:solidFill>
                  <a:schemeClr val="bg1"/>
                </a:solidFill>
              </a:rPr>
              <a:t>Royal SOCIETY in LOnDON</a:t>
            </a:r>
            <a:endParaRPr lang="en-US" b="1" dirty="0">
              <a:solidFill>
                <a:schemeClr val="bg1"/>
              </a:solidFill>
            </a:endParaRPr>
          </a:p>
        </p:txBody>
      </p:sp>
      <p:pic>
        <p:nvPicPr>
          <p:cNvPr id="7170" name="Picture 2" descr="https://upload.wikimedia.org/wikipedia/commons/thumb/6/6a/Royal_Society_entrance.jpg/220px-Royal_Society_ent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12" y="814891"/>
            <a:ext cx="4239490" cy="22712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41857" y="3161145"/>
            <a:ext cx="10702636" cy="3785652"/>
          </a:xfrm>
          <a:prstGeom prst="rect">
            <a:avLst/>
          </a:prstGeom>
        </p:spPr>
        <p:txBody>
          <a:bodyPr wrap="square">
            <a:spAutoFit/>
          </a:bodyPr>
          <a:lstStyle/>
          <a:p>
            <a:r>
              <a:rPr lang="en-US" sz="2400" b="1" u="sng" dirty="0" smtClean="0">
                <a:solidFill>
                  <a:srgbClr val="252525"/>
                </a:solidFill>
                <a:latin typeface="Arial" panose="020B0604020202020204" pitchFamily="34" charset="0"/>
              </a:rPr>
              <a:t>Founded</a:t>
            </a:r>
            <a:r>
              <a:rPr lang="en-US" sz="2400" b="1" dirty="0" smtClean="0">
                <a:solidFill>
                  <a:srgbClr val="252525"/>
                </a:solidFill>
                <a:latin typeface="Arial" panose="020B0604020202020204" pitchFamily="34" charset="0"/>
              </a:rPr>
              <a:t>: Granted Royal Charter by King Charles II in 1660</a:t>
            </a:r>
          </a:p>
          <a:p>
            <a:endParaRPr lang="en-US" sz="2400" b="1" u="sng" dirty="0" smtClean="0">
              <a:solidFill>
                <a:srgbClr val="252525"/>
              </a:solidFill>
              <a:latin typeface="Arial" panose="020B0604020202020204" pitchFamily="34" charset="0"/>
            </a:endParaRPr>
          </a:p>
          <a:p>
            <a:r>
              <a:rPr lang="en-US" sz="2400" b="1" u="sng" dirty="0" smtClean="0">
                <a:solidFill>
                  <a:srgbClr val="252525"/>
                </a:solidFill>
                <a:latin typeface="Arial" panose="020B0604020202020204" pitchFamily="34" charset="0"/>
              </a:rPr>
              <a:t>Current Location</a:t>
            </a:r>
            <a:r>
              <a:rPr lang="en-US" sz="2400" b="1" dirty="0" smtClean="0">
                <a:solidFill>
                  <a:srgbClr val="252525"/>
                </a:solidFill>
                <a:latin typeface="Arial" panose="020B0604020202020204" pitchFamily="34" charset="0"/>
              </a:rPr>
              <a:t>: Carrolton House Terrace London, England</a:t>
            </a:r>
          </a:p>
          <a:p>
            <a:endParaRPr lang="en-US" sz="2400" b="1" dirty="0" smtClean="0">
              <a:solidFill>
                <a:srgbClr val="252525"/>
              </a:solidFill>
              <a:latin typeface="Arial" panose="020B0604020202020204" pitchFamily="34" charset="0"/>
            </a:endParaRPr>
          </a:p>
          <a:p>
            <a:r>
              <a:rPr lang="en-US" sz="2400" b="1" u="sng" dirty="0" smtClean="0">
                <a:solidFill>
                  <a:srgbClr val="252525"/>
                </a:solidFill>
                <a:latin typeface="Arial" panose="020B0604020202020204" pitchFamily="34" charset="0"/>
              </a:rPr>
              <a:t>Motto:</a:t>
            </a:r>
            <a:r>
              <a:rPr lang="en-US" sz="2400" b="1" dirty="0" smtClean="0">
                <a:solidFill>
                  <a:srgbClr val="252525"/>
                </a:solidFill>
                <a:latin typeface="Arial" panose="020B0604020202020204" pitchFamily="34" charset="0"/>
              </a:rPr>
              <a:t> </a:t>
            </a:r>
            <a:r>
              <a:rPr lang="en-US" sz="2400" b="1" i="1" dirty="0" smtClean="0">
                <a:solidFill>
                  <a:srgbClr val="252525"/>
                </a:solidFill>
                <a:latin typeface="Arial" panose="020B0604020202020204" pitchFamily="34" charset="0"/>
              </a:rPr>
              <a:t>Nullius in Verba (Take nobody’s word for it) </a:t>
            </a:r>
          </a:p>
          <a:p>
            <a:endParaRPr lang="en-US" sz="2400" b="1" i="1" dirty="0" smtClean="0">
              <a:solidFill>
                <a:srgbClr val="252525"/>
              </a:solidFill>
              <a:latin typeface="Arial" panose="020B0604020202020204" pitchFamily="34" charset="0"/>
            </a:endParaRPr>
          </a:p>
          <a:p>
            <a:r>
              <a:rPr lang="en-US" sz="2400" b="1" i="1" u="sng" dirty="0" smtClean="0">
                <a:solidFill>
                  <a:srgbClr val="252525"/>
                </a:solidFill>
                <a:latin typeface="Arial" panose="020B0604020202020204" pitchFamily="34" charset="0"/>
              </a:rPr>
              <a:t>Story behind Motto</a:t>
            </a:r>
            <a:r>
              <a:rPr lang="en-US" sz="2400" b="1" i="1" dirty="0" smtClean="0">
                <a:solidFill>
                  <a:srgbClr val="252525"/>
                </a:solidFill>
                <a:latin typeface="Arial" panose="020B0604020202020204" pitchFamily="34" charset="0"/>
              </a:rPr>
              <a:t>: </a:t>
            </a:r>
            <a:r>
              <a:rPr lang="en-US" sz="2400" b="1" dirty="0">
                <a:solidFill>
                  <a:srgbClr val="252525"/>
                </a:solidFill>
                <a:latin typeface="Arial" panose="020B0604020202020204" pitchFamily="34" charset="0"/>
              </a:rPr>
              <a:t>A</a:t>
            </a:r>
            <a:r>
              <a:rPr lang="en-US" sz="2400" b="1" dirty="0" smtClean="0">
                <a:solidFill>
                  <a:srgbClr val="252525"/>
                </a:solidFill>
                <a:latin typeface="Arial" panose="020B0604020202020204" pitchFamily="34" charset="0"/>
              </a:rPr>
              <a:t>dopted </a:t>
            </a:r>
            <a:r>
              <a:rPr lang="en-US" sz="2400" b="1" dirty="0">
                <a:solidFill>
                  <a:srgbClr val="252525"/>
                </a:solidFill>
                <a:latin typeface="Arial" panose="020B0604020202020204" pitchFamily="34" charset="0"/>
              </a:rPr>
              <a:t>to signify the fellows' determination to establish facts via experiments and comes from </a:t>
            </a:r>
            <a:r>
              <a:rPr lang="en-US" sz="2400" b="1" dirty="0">
                <a:solidFill>
                  <a:srgbClr val="0B0080"/>
                </a:solidFill>
                <a:latin typeface="Arial" panose="020B0604020202020204" pitchFamily="34" charset="0"/>
                <a:hlinkClick r:id="rId3" tooltip="Horace"/>
              </a:rPr>
              <a:t>Horace</a:t>
            </a:r>
            <a:r>
              <a:rPr lang="en-US" sz="2400" b="1" dirty="0">
                <a:solidFill>
                  <a:srgbClr val="252525"/>
                </a:solidFill>
                <a:latin typeface="Arial" panose="020B0604020202020204" pitchFamily="34" charset="0"/>
              </a:rPr>
              <a:t>'s </a:t>
            </a:r>
            <a:r>
              <a:rPr lang="en-US" sz="2400" b="1" i="1" dirty="0">
                <a:solidFill>
                  <a:srgbClr val="0B0080"/>
                </a:solidFill>
                <a:latin typeface="Arial" panose="020B0604020202020204" pitchFamily="34" charset="0"/>
                <a:hlinkClick r:id="rId4" tooltip="Epistles (Horace)"/>
              </a:rPr>
              <a:t>Epistles</a:t>
            </a:r>
            <a:r>
              <a:rPr lang="en-US" sz="2400" b="1" dirty="0">
                <a:solidFill>
                  <a:srgbClr val="252525"/>
                </a:solidFill>
                <a:latin typeface="Arial" panose="020B0604020202020204" pitchFamily="34" charset="0"/>
              </a:rPr>
              <a:t>, where he compares himself to a gladiator who, having retired, is free from </a:t>
            </a:r>
            <a:r>
              <a:rPr lang="en-US" sz="2400" b="1" dirty="0" smtClean="0">
                <a:solidFill>
                  <a:srgbClr val="252525"/>
                </a:solidFill>
                <a:latin typeface="Arial" panose="020B0604020202020204" pitchFamily="34" charset="0"/>
              </a:rPr>
              <a:t>control.</a:t>
            </a:r>
            <a:endParaRPr lang="en-US" sz="2400" b="1" dirty="0"/>
          </a:p>
        </p:txBody>
      </p:sp>
      <p:pic>
        <p:nvPicPr>
          <p:cNvPr id="7172" name="Picture 4" descr="Arms of the Royal Society.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107" y="176644"/>
            <a:ext cx="1143289" cy="1505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rms of the Royal Society.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7962" y="176644"/>
            <a:ext cx="1143289" cy="150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53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6893</TotalTime>
  <Words>1218</Words>
  <Application>Microsoft Office PowerPoint</Application>
  <PresentationFormat>Widescreen</PresentationFormat>
  <Paragraphs>234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Slice</vt:lpstr>
      <vt:lpstr> Welcome to The World of Bacteria!</vt:lpstr>
      <vt:lpstr>Module 2 Summary</vt:lpstr>
      <vt:lpstr>History of the Microscope</vt:lpstr>
      <vt:lpstr>History of the MiCROSCOPE</vt:lpstr>
      <vt:lpstr>History of the MiCroscope</vt:lpstr>
      <vt:lpstr>Hooke’s Microscope      Current Microscope</vt:lpstr>
      <vt:lpstr>PowerPoint Presentation</vt:lpstr>
      <vt:lpstr>PowerPoint Presentation</vt:lpstr>
      <vt:lpstr>Royal SOCIETY in LOnDON</vt:lpstr>
      <vt:lpstr>Name the Scientist who Discovered Bacteria</vt:lpstr>
      <vt:lpstr>Bacteria Classification- KinGdom Monera</vt:lpstr>
      <vt:lpstr>Good Vs. Bad Bacteria</vt:lpstr>
      <vt:lpstr>How Does Bacteria Make Cheese?</vt:lpstr>
      <vt:lpstr>How Does Bacteria Make Cheese?</vt:lpstr>
      <vt:lpstr>How Does Bacteria Make Cheese?</vt:lpstr>
      <vt:lpstr>     Bacterium CELL</vt:lpstr>
      <vt:lpstr>Parts of the Bacterium Cell</vt:lpstr>
      <vt:lpstr>Parts of the Bacterium Cell</vt:lpstr>
      <vt:lpstr>Parts of the Bacterium Cell</vt:lpstr>
      <vt:lpstr>  3 Types of Bacteria</vt:lpstr>
      <vt:lpstr>Name the Bacteria Shape of the Following:</vt:lpstr>
      <vt:lpstr>OYO Questions</vt:lpstr>
      <vt:lpstr>Bacteria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Biology!</dc:title>
  <dc:creator>Nancy</dc:creator>
  <cp:lastModifiedBy>Katie Early</cp:lastModifiedBy>
  <cp:revision>60</cp:revision>
  <cp:lastPrinted>2015-09-14T14:13:19Z</cp:lastPrinted>
  <dcterms:created xsi:type="dcterms:W3CDTF">2015-09-04T04:03:55Z</dcterms:created>
  <dcterms:modified xsi:type="dcterms:W3CDTF">2015-09-15T18:20:38Z</dcterms:modified>
</cp:coreProperties>
</file>